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drawings/drawing3.xml" ContentType="application/vnd.openxmlformats-officedocument.drawingml.chartshapes+xml"/>
  <Override PartName="/ppt/charts/chart8.xml" ContentType="application/vnd.openxmlformats-officedocument.drawingml.chart+xml"/>
  <Override PartName="/ppt/theme/themeOverride1.xml" ContentType="application/vnd.openxmlformats-officedocument.themeOverride+xml"/>
  <Override PartName="/ppt/charts/chart9.xml" ContentType="application/vnd.openxmlformats-officedocument.drawingml.chart+xml"/>
  <Override PartName="/ppt/theme/themeOverride2.xml" ContentType="application/vnd.openxmlformats-officedocument.themeOverride+xml"/>
  <Override PartName="/ppt/charts/chart10.xml" ContentType="application/vnd.openxmlformats-officedocument.drawingml.chart+xml"/>
  <Override PartName="/ppt/theme/themeOverride3.xml" ContentType="application/vnd.openxmlformats-officedocument.themeOverride+xml"/>
  <Override PartName="/ppt/charts/chart11.xml" ContentType="application/vnd.openxmlformats-officedocument.drawingml.chart+xml"/>
  <Override PartName="/ppt/theme/themeOverride4.xml" ContentType="application/vnd.openxmlformats-officedocument.themeOverride+xml"/>
  <Override PartName="/ppt/charts/chart12.xml" ContentType="application/vnd.openxmlformats-officedocument.drawingml.chart+xml"/>
  <Override PartName="/ppt/theme/themeOverride5.xml" ContentType="application/vnd.openxmlformats-officedocument.themeOverride+xml"/>
  <Override PartName="/ppt/charts/chart13.xml" ContentType="application/vnd.openxmlformats-officedocument.drawingml.chart+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style9.xml" ContentType="application/vnd.ms-office.chartstyle+xml"/>
  <Override PartName="/ppt/charts/colors9.xml" ContentType="application/vnd.ms-office.chartcolorstyle+xml"/>
  <Override PartName="/ppt/charts/style10.xml" ContentType="application/vnd.ms-office.chartstyle+xml"/>
  <Override PartName="/ppt/charts/colors10.xml" ContentType="application/vnd.ms-office.chartcolorstyle+xml"/>
  <Override PartName="/ppt/charts/style11.xml" ContentType="application/vnd.ms-office.chartstyle+xml"/>
  <Override PartName="/ppt/charts/colors11.xml" ContentType="application/vnd.ms-office.chartcolorstyl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363" r:id="rId2"/>
    <p:sldId id="410" r:id="rId3"/>
    <p:sldId id="469" r:id="rId4"/>
    <p:sldId id="367" r:id="rId5"/>
    <p:sldId id="396" r:id="rId6"/>
    <p:sldId id="462" r:id="rId7"/>
    <p:sldId id="426" r:id="rId8"/>
    <p:sldId id="412" r:id="rId9"/>
    <p:sldId id="413" r:id="rId10"/>
    <p:sldId id="414" r:id="rId11"/>
    <p:sldId id="416" r:id="rId12"/>
    <p:sldId id="427" r:id="rId13"/>
    <p:sldId id="343" r:id="rId14"/>
    <p:sldId id="463" r:id="rId15"/>
    <p:sldId id="415" r:id="rId16"/>
    <p:sldId id="428" r:id="rId17"/>
    <p:sldId id="429" r:id="rId18"/>
    <p:sldId id="423" r:id="rId19"/>
    <p:sldId id="420" r:id="rId20"/>
    <p:sldId id="421" r:id="rId21"/>
    <p:sldId id="430" r:id="rId22"/>
    <p:sldId id="437" r:id="rId23"/>
    <p:sldId id="438" r:id="rId24"/>
    <p:sldId id="436" r:id="rId25"/>
    <p:sldId id="439" r:id="rId26"/>
    <p:sldId id="346" r:id="rId27"/>
    <p:sldId id="422" r:id="rId28"/>
    <p:sldId id="307" r:id="rId29"/>
    <p:sldId id="308" r:id="rId30"/>
    <p:sldId id="404" r:id="rId31"/>
    <p:sldId id="311" r:id="rId32"/>
    <p:sldId id="312" r:id="rId33"/>
    <p:sldId id="444" r:id="rId34"/>
    <p:sldId id="443" r:id="rId35"/>
    <p:sldId id="445" r:id="rId36"/>
    <p:sldId id="441" r:id="rId37"/>
    <p:sldId id="440" r:id="rId38"/>
    <p:sldId id="442" r:id="rId39"/>
    <p:sldId id="449" r:id="rId40"/>
    <p:sldId id="446" r:id="rId41"/>
    <p:sldId id="447" r:id="rId42"/>
    <p:sldId id="448" r:id="rId43"/>
    <p:sldId id="403" r:id="rId44"/>
    <p:sldId id="397" r:id="rId45"/>
    <p:sldId id="464" r:id="rId46"/>
    <p:sldId id="398" r:id="rId47"/>
    <p:sldId id="399" r:id="rId48"/>
    <p:sldId id="402" r:id="rId49"/>
    <p:sldId id="401" r:id="rId50"/>
    <p:sldId id="451" r:id="rId51"/>
    <p:sldId id="453" r:id="rId52"/>
    <p:sldId id="455" r:id="rId53"/>
    <p:sldId id="457" r:id="rId54"/>
    <p:sldId id="459" r:id="rId55"/>
    <p:sldId id="461" r:id="rId56"/>
    <p:sldId id="465" r:id="rId57"/>
    <p:sldId id="466" r:id="rId58"/>
    <p:sldId id="468" r:id="rId59"/>
    <p:sldId id="467" r:id="rId60"/>
    <p:sldId id="470" r:id="rId6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347"/>
    <a:srgbClr val="ECD9FF"/>
    <a:srgbClr val="CC99FF"/>
    <a:srgbClr val="9933FF"/>
    <a:srgbClr val="E056BC"/>
    <a:srgbClr val="0099CC"/>
    <a:srgbClr val="FF823E"/>
    <a:srgbClr val="000000"/>
    <a:srgbClr val="FFEA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238" autoAdjust="0"/>
    <p:restoredTop sz="91681" autoAdjust="0"/>
  </p:normalViewPr>
  <p:slideViewPr>
    <p:cSldViewPr snapToObjects="1">
      <p:cViewPr varScale="1">
        <p:scale>
          <a:sx n="73" d="100"/>
          <a:sy n="73" d="100"/>
        </p:scale>
        <p:origin x="-120" y="-512"/>
      </p:cViewPr>
      <p:guideLst>
        <p:guide orient="horz" pos="2160"/>
        <p:guide pos="3840"/>
      </p:guideLst>
    </p:cSldViewPr>
  </p:slideViewPr>
  <p:notesTextViewPr>
    <p:cViewPr>
      <p:scale>
        <a:sx n="1" d="1"/>
        <a:sy n="1" d="1"/>
      </p:scale>
      <p:origin x="0" y="0"/>
    </p:cViewPr>
  </p:notesTextViewPr>
  <p:notesViewPr>
    <p:cSldViewPr snapToObjects="1">
      <p:cViewPr varScale="1">
        <p:scale>
          <a:sx n="88" d="100"/>
          <a:sy n="88" d="100"/>
        </p:scale>
        <p:origin x="296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1" Type="http://schemas.microsoft.com/office/2015/10/relationships/revisionInfo" Target="revisionInfo.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3" Type="http://schemas.microsoft.com/office/2011/relationships/chartStyle" Target="style8.xml"/><Relationship Id="rId4" Type="http://schemas.microsoft.com/office/2011/relationships/chartColorStyle" Target="colors8.xml"/><Relationship Id="rId1" Type="http://schemas.openxmlformats.org/officeDocument/2006/relationships/themeOverride" Target="../theme/themeOverride3.xml"/><Relationship Id="rId2" Type="http://schemas.openxmlformats.org/officeDocument/2006/relationships/package" Target="../embeddings/Microsoft_Excel_Sheet4.xlsx"/></Relationships>
</file>

<file path=ppt/charts/_rels/chart11.xml.rels><?xml version="1.0" encoding="UTF-8" standalone="yes"?>
<Relationships xmlns="http://schemas.openxmlformats.org/package/2006/relationships"><Relationship Id="rId3" Type="http://schemas.microsoft.com/office/2011/relationships/chartStyle" Target="style9.xml"/><Relationship Id="rId4" Type="http://schemas.microsoft.com/office/2011/relationships/chartColorStyle" Target="colors9.xml"/><Relationship Id="rId1" Type="http://schemas.openxmlformats.org/officeDocument/2006/relationships/themeOverride" Target="../theme/themeOverride4.xml"/><Relationship Id="rId2" Type="http://schemas.openxmlformats.org/officeDocument/2006/relationships/package" Target="../embeddings/Microsoft_Excel_Sheet5.xlsx"/></Relationships>
</file>

<file path=ppt/charts/_rels/chart12.xml.rels><?xml version="1.0" encoding="UTF-8" standalone="yes"?>
<Relationships xmlns="http://schemas.openxmlformats.org/package/2006/relationships"><Relationship Id="rId3" Type="http://schemas.microsoft.com/office/2011/relationships/chartStyle" Target="style10.xml"/><Relationship Id="rId4" Type="http://schemas.microsoft.com/office/2011/relationships/chartColorStyle" Target="colors10.xml"/><Relationship Id="rId1" Type="http://schemas.openxmlformats.org/officeDocument/2006/relationships/themeOverride" Target="../theme/themeOverride5.xml"/><Relationship Id="rId2" Type="http://schemas.openxmlformats.org/officeDocument/2006/relationships/package" Target="../embeddings/Microsoft_Excel_Sheet6.xlsx"/></Relationships>
</file>

<file path=ppt/charts/_rels/chart13.xml.rels><?xml version="1.0" encoding="UTF-8" standalone="yes"?>
<Relationships xmlns="http://schemas.openxmlformats.org/package/2006/relationships"><Relationship Id="rId3" Type="http://schemas.microsoft.com/office/2011/relationships/chartStyle" Target="style11.xml"/><Relationship Id="rId4" Type="http://schemas.microsoft.com/office/2011/relationships/chartColorStyle" Target="colors11.xml"/><Relationship Id="rId1" Type="http://schemas.openxmlformats.org/officeDocument/2006/relationships/themeOverride" Target="../theme/themeOverride6.xml"/><Relationship Id="rId2" Type="http://schemas.openxmlformats.org/officeDocument/2006/relationships/package" Target="../embeddings/Microsoft_Excel_Sheet7.xlsx"/></Relationships>
</file>

<file path=ppt/charts/_rels/chart2.xml.rels><?xml version="1.0" encoding="UTF-8" standalone="yes"?>
<Relationships xmlns="http://schemas.openxmlformats.org/package/2006/relationships"><Relationship Id="rId1" Type="http://schemas.openxmlformats.org/officeDocument/2006/relationships/oleObject" Target="file:///\\chcfc-sec\EDI\Early%20Development%20Instrument%20(EDI)%20Data\Data%202015\Data\Charlie%20Bruner\Analysis\Bruner%20Analysis.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4" Type="http://schemas.microsoft.com/office/2011/relationships/chartColorStyle" Target="colors1.xml"/><Relationship Id="rId1" Type="http://schemas.openxmlformats.org/officeDocument/2006/relationships/oleObject" Target="file:///\\peds-fs01\CHCFC\EDI\Early%20Development%20Instrument%20(EDI)%20Data\Research%20data%20set\Neal\EDIDescriptivePaper\Tables\Formatted%20Tables%20and%20Charts.xlsx" TargetMode="External"/><Relationship Id="rId2"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oleObject" Target="file:///\\peds-fs01\CHCFC\EDI\Early%20Development%20Instrument%20(EDI)%20Data\Research%20data%20set\Neal\EDIDescriptivePaper\Tables\Formatted%20Tables%20and%20Charts.xlsx" TargetMode="External"/><Relationship Id="rId2" Type="http://schemas.microsoft.com/office/2011/relationships/chartStyle" Target="style2.xml"/><Relationship Id="rId3" Type="http://schemas.microsoft.com/office/2011/relationships/chartColorStyle" Target="colors2.xml"/></Relationships>
</file>

<file path=ppt/charts/_rels/chart5.xml.rels><?xml version="1.0" encoding="UTF-8" standalone="yes"?>
<Relationships xmlns="http://schemas.openxmlformats.org/package/2006/relationships"><Relationship Id="rId1" Type="http://schemas.openxmlformats.org/officeDocument/2006/relationships/oleObject" Target="file:///\\peds-fs01\CHCFC\EDI\Early%20Development%20Instrument%20(EDI)%20Data\Research%20data%20set\Neal\EDIDescriptivePaper\Tables\Formatted%20Tables%20and%20Charts.xlsx" TargetMode="External"/><Relationship Id="rId2" Type="http://schemas.microsoft.com/office/2011/relationships/chartStyle" Target="style3.xml"/><Relationship Id="rId3" Type="http://schemas.microsoft.com/office/2011/relationships/chartColorStyle" Target="colors3.xml"/></Relationships>
</file>

<file path=ppt/charts/_rels/chart6.xml.rels><?xml version="1.0" encoding="UTF-8" standalone="yes"?>
<Relationships xmlns="http://schemas.openxmlformats.org/package/2006/relationships"><Relationship Id="rId3" Type="http://schemas.microsoft.com/office/2011/relationships/chartStyle" Target="style4.xml"/><Relationship Id="rId4" Type="http://schemas.microsoft.com/office/2011/relationships/chartColorStyle" Target="colors4.xml"/><Relationship Id="rId1" Type="http://schemas.openxmlformats.org/officeDocument/2006/relationships/oleObject" Target="file:///\\peds-fs01\CHCFC\EDI\Early%20Development%20Instrument%20(EDI)%20Data\Research%20data%20set\Neal\EDIDescriptivePaper\Tables\Formatted%20Tables%20and%20Charts.xlsx" TargetMode="External"/><Relationship Id="rId2"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microsoft.com/office/2011/relationships/chartStyle" Target="style5.xml"/><Relationship Id="rId4" Type="http://schemas.microsoft.com/office/2011/relationships/chartColorStyle" Target="colors5.xml"/><Relationship Id="rId1" Type="http://schemas.openxmlformats.org/officeDocument/2006/relationships/oleObject" Target="file:///\\peds-fs01\CHCFC\EDI\Early%20Development%20Instrument%20(EDI)%20Data\Research%20data%20set\Neal\EDIDescriptivePaper\Tables\Formatted%20Tables%20and%20Charts.xlsx" TargetMode="External"/><Relationship Id="rId2"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microsoft.com/office/2011/relationships/chartStyle" Target="style6.xml"/><Relationship Id="rId4" Type="http://schemas.microsoft.com/office/2011/relationships/chartColorStyle" Target="colors6.xml"/><Relationship Id="rId1" Type="http://schemas.openxmlformats.org/officeDocument/2006/relationships/themeOverride" Target="../theme/themeOverride1.xml"/><Relationship Id="rId2" Type="http://schemas.openxmlformats.org/officeDocument/2006/relationships/package" Target="../embeddings/Microsoft_Excel_Sheet2.xlsx"/></Relationships>
</file>

<file path=ppt/charts/_rels/chart9.xml.rels><?xml version="1.0" encoding="UTF-8" standalone="yes"?>
<Relationships xmlns="http://schemas.openxmlformats.org/package/2006/relationships"><Relationship Id="rId3" Type="http://schemas.microsoft.com/office/2011/relationships/chartStyle" Target="style7.xml"/><Relationship Id="rId4" Type="http://schemas.microsoft.com/office/2011/relationships/chartColorStyle" Target="colors7.xml"/><Relationship Id="rId1" Type="http://schemas.openxmlformats.org/officeDocument/2006/relationships/themeOverride" Target="../theme/themeOverride2.xml"/><Relationship Id="rId2"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Sheet1!$C$1</c:f>
              <c:strCache>
                <c:ptCount val="1"/>
                <c:pt idx="0">
                  <c:v>Percentage</c:v>
                </c:pt>
              </c:strCache>
            </c:strRef>
          </c:tx>
          <c:spPr>
            <a:solidFill>
              <a:srgbClr val="339933"/>
            </a:solidFill>
            <a:ln w="19050">
              <a:solidFill>
                <a:schemeClr val="tx1">
                  <a:lumMod val="50000"/>
                  <a:lumOff val="50000"/>
                </a:schemeClr>
              </a:solidFill>
            </a:ln>
          </c:spPr>
          <c:dPt>
            <c:idx val="0"/>
            <c:bubble3D val="0"/>
            <c:spPr>
              <a:solidFill>
                <a:schemeClr val="accent4"/>
              </a:solidFill>
              <a:ln w="19050">
                <a:solidFill>
                  <a:schemeClr val="tx1">
                    <a:lumMod val="50000"/>
                    <a:lumOff val="50000"/>
                  </a:schemeClr>
                </a:solidFill>
              </a:ln>
            </c:spPr>
            <c:extLst xmlns:c16r2="http://schemas.microsoft.com/office/drawing/2015/06/chart">
              <c:ext xmlns:c16="http://schemas.microsoft.com/office/drawing/2014/chart" uri="{C3380CC4-5D6E-409C-BE32-E72D297353CC}">
                <c16:uniqueId val="{00000001-DEE4-4F1B-A19C-9C9A9E607BEB}"/>
              </c:ext>
            </c:extLst>
          </c:dPt>
          <c:dPt>
            <c:idx val="1"/>
            <c:bubble3D val="0"/>
            <c:spPr>
              <a:solidFill>
                <a:srgbClr val="0070C0"/>
              </a:solidFill>
              <a:ln w="19050">
                <a:solidFill>
                  <a:schemeClr val="tx1">
                    <a:lumMod val="50000"/>
                    <a:lumOff val="50000"/>
                  </a:schemeClr>
                </a:solidFill>
              </a:ln>
            </c:spPr>
            <c:extLst xmlns:c16r2="http://schemas.microsoft.com/office/drawing/2015/06/chart">
              <c:ext xmlns:c16="http://schemas.microsoft.com/office/drawing/2014/chart" uri="{C3380CC4-5D6E-409C-BE32-E72D297353CC}">
                <c16:uniqueId val="{00000003-DEE4-4F1B-A19C-9C9A9E607BEB}"/>
              </c:ext>
            </c:extLst>
          </c:dPt>
          <c:dPt>
            <c:idx val="2"/>
            <c:bubble3D val="0"/>
            <c:spPr>
              <a:solidFill>
                <a:srgbClr val="FF7C80">
                  <a:alpha val="74902"/>
                </a:srgbClr>
              </a:solidFill>
              <a:ln w="19050">
                <a:solidFill>
                  <a:schemeClr val="tx1">
                    <a:lumMod val="50000"/>
                    <a:lumOff val="50000"/>
                  </a:schemeClr>
                </a:solidFill>
              </a:ln>
            </c:spPr>
            <c:extLst xmlns:c16r2="http://schemas.microsoft.com/office/drawing/2015/06/chart">
              <c:ext xmlns:c16="http://schemas.microsoft.com/office/drawing/2014/chart" uri="{C3380CC4-5D6E-409C-BE32-E72D297353CC}">
                <c16:uniqueId val="{00000005-DEE4-4F1B-A19C-9C9A9E607BEB}"/>
              </c:ext>
            </c:extLst>
          </c:dPt>
          <c:dPt>
            <c:idx val="3"/>
            <c:bubble3D val="0"/>
            <c:spPr>
              <a:solidFill>
                <a:srgbClr val="31A004"/>
              </a:solidFill>
              <a:ln w="19050">
                <a:solidFill>
                  <a:schemeClr val="tx1">
                    <a:lumMod val="50000"/>
                    <a:lumOff val="50000"/>
                  </a:schemeClr>
                </a:solidFill>
              </a:ln>
            </c:spPr>
            <c:extLst xmlns:c16r2="http://schemas.microsoft.com/office/drawing/2015/06/chart">
              <c:ext xmlns:c16="http://schemas.microsoft.com/office/drawing/2014/chart" uri="{C3380CC4-5D6E-409C-BE32-E72D297353CC}">
                <c16:uniqueId val="{00000007-DEE4-4F1B-A19C-9C9A9E607BEB}"/>
              </c:ext>
            </c:extLst>
          </c:dPt>
          <c:dPt>
            <c:idx val="4"/>
            <c:bubble3D val="0"/>
            <c:spPr>
              <a:solidFill>
                <a:srgbClr val="FF0000"/>
              </a:solidFill>
              <a:ln w="19050">
                <a:solidFill>
                  <a:schemeClr val="tx1">
                    <a:lumMod val="50000"/>
                    <a:lumOff val="50000"/>
                  </a:schemeClr>
                </a:solidFill>
              </a:ln>
            </c:spPr>
            <c:extLst xmlns:c16r2="http://schemas.microsoft.com/office/drawing/2015/06/chart">
              <c:ext xmlns:c16="http://schemas.microsoft.com/office/drawing/2014/chart" uri="{C3380CC4-5D6E-409C-BE32-E72D297353CC}">
                <c16:uniqueId val="{00000009-DEE4-4F1B-A19C-9C9A9E607BEB}"/>
              </c:ext>
            </c:extLst>
          </c:dPt>
          <c:dLbls>
            <c:dLbl>
              <c:idx val="0"/>
              <c:layout>
                <c:manualLayout>
                  <c:x val="-0.0880574187485824"/>
                  <c:y val="0.074050837281949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EE4-4F1B-A19C-9C9A9E607BEB}"/>
                </c:ext>
              </c:extLst>
            </c:dLbl>
            <c:dLbl>
              <c:idx val="1"/>
              <c:layout>
                <c:manualLayout>
                  <c:x val="-0.210726807297236"/>
                  <c:y val="-0.04552512802604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EE4-4F1B-A19C-9C9A9E607BEB}"/>
                </c:ext>
              </c:extLst>
            </c:dLbl>
            <c:dLbl>
              <c:idx val="2"/>
              <c:layout>
                <c:manualLayout>
                  <c:x val="0.0648473801885875"/>
                  <c:y val="-0.18160897820746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DEE4-4F1B-A19C-9C9A9E607BEB}"/>
                </c:ext>
              </c:extLst>
            </c:dLbl>
            <c:dLbl>
              <c:idx val="3"/>
              <c:layout>
                <c:manualLayout>
                  <c:x val="0.194960467904475"/>
                  <c:y val="0.081662078219666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DEE4-4F1B-A19C-9C9A9E607BEB}"/>
                </c:ext>
              </c:extLst>
            </c:dLbl>
            <c:dLbl>
              <c:idx val="4"/>
              <c:layout>
                <c:manualLayout>
                  <c:x val="0.0590431288681507"/>
                  <c:y val="0.071070539299988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DEE4-4F1B-A19C-9C9A9E607BEB}"/>
                </c:ext>
              </c:extLst>
            </c:dLbl>
            <c:numFmt formatCode="0%" sourceLinked="0"/>
            <c:spPr>
              <a:noFill/>
              <a:ln>
                <a:noFill/>
              </a:ln>
              <a:effectLst/>
            </c:spPr>
            <c:txPr>
              <a:bodyPr wrap="square" lIns="38100" tIns="19050" rIns="38100" bIns="19050" anchor="ctr">
                <a:spAutoFit/>
              </a:bodyPr>
              <a:lstStyle/>
              <a:p>
                <a:pPr>
                  <a:defRPr sz="4400" b="1" i="0" baseline="0">
                    <a:ln>
                      <a:solidFill>
                        <a:schemeClr val="tx1"/>
                      </a:solidFill>
                    </a:ln>
                    <a:solidFill>
                      <a:schemeClr val="bg1"/>
                    </a:solidFill>
                  </a:defRPr>
                </a:pPr>
                <a:endParaRPr lang="en-US"/>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Sheet1!$A$2:$A$6</c:f>
              <c:strCache>
                <c:ptCount val="5"/>
                <c:pt idx="0">
                  <c:v>Phys</c:v>
                </c:pt>
                <c:pt idx="1">
                  <c:v>Soc</c:v>
                </c:pt>
                <c:pt idx="2">
                  <c:v>Emo</c:v>
                </c:pt>
                <c:pt idx="3">
                  <c:v>Lang</c:v>
                </c:pt>
                <c:pt idx="4">
                  <c:v>Comm</c:v>
                </c:pt>
              </c:strCache>
            </c:strRef>
          </c:cat>
          <c:val>
            <c:numRef>
              <c:f>Sheet1!$C$2:$C$6</c:f>
              <c:numCache>
                <c:formatCode>General</c:formatCode>
                <c:ptCount val="5"/>
                <c:pt idx="0">
                  <c:v>0.12621359223301</c:v>
                </c:pt>
                <c:pt idx="1">
                  <c:v>0.252427184466019</c:v>
                </c:pt>
                <c:pt idx="2">
                  <c:v>0.29126213592233</c:v>
                </c:pt>
                <c:pt idx="3">
                  <c:v>0.252427184466019</c:v>
                </c:pt>
                <c:pt idx="4">
                  <c:v>0.0776699029126214</c:v>
                </c:pt>
              </c:numCache>
            </c:numRef>
          </c:val>
          <c:extLst xmlns:c16r2="http://schemas.microsoft.com/office/drawing/2015/06/chart">
            <c:ext xmlns:c16="http://schemas.microsoft.com/office/drawing/2014/chart" uri="{C3380CC4-5D6E-409C-BE32-E72D297353CC}">
              <c16:uniqueId val="{0000000A-DEE4-4F1B-A19C-9C9A9E607BEB}"/>
            </c:ext>
          </c:extLst>
        </c:ser>
        <c:dLbls>
          <c:showLegendKey val="0"/>
          <c:showVal val="0"/>
          <c:showCatName val="0"/>
          <c:showSerName val="0"/>
          <c:showPercent val="0"/>
          <c:showBubbleSize val="0"/>
          <c:showLeaderLines val="1"/>
        </c:dLbls>
        <c:firstSliceAng val="0"/>
      </c:pieChart>
      <c:spPr>
        <a:noFill/>
        <a:ln w="25388">
          <a:noFill/>
        </a:ln>
      </c:spPr>
    </c:plotArea>
    <c:plotVisOnly val="1"/>
    <c:dispBlanksAs val="gap"/>
    <c:showDLblsOverMax val="0"/>
  </c:chart>
  <c:spPr>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a:t>Emotional Maturity Mean Centered Bar Graphs by </a:t>
            </a:r>
            <a:r>
              <a:rPr lang="en-US" sz="1600" b="1" i="0" u="none" strike="noStrike" cap="none" normalizeH="0" baseline="0">
                <a:effectLst/>
              </a:rPr>
              <a:t>Race/Ethnicity</a:t>
            </a:r>
            <a:r>
              <a:rPr lang="en-US"/>
              <a:t> and Median Income Quintile</a:t>
            </a:r>
          </a:p>
        </c:rich>
      </c:tx>
      <c:overlay val="0"/>
      <c:spPr>
        <a:noFill/>
        <a:ln>
          <a:noFill/>
        </a:ln>
        <a:effectLst/>
      </c:spPr>
    </c:title>
    <c:autoTitleDeleted val="0"/>
    <c:plotArea>
      <c:layout>
        <c:manualLayout>
          <c:layoutTarget val="inner"/>
          <c:xMode val="edge"/>
          <c:yMode val="edge"/>
          <c:x val="0.07799540510553"/>
          <c:y val="0.213604841061534"/>
          <c:w val="0.898955878288918"/>
          <c:h val="0.668593904928551"/>
        </c:manualLayout>
      </c:layout>
      <c:barChart>
        <c:barDir val="col"/>
        <c:grouping val="clustered"/>
        <c:varyColors val="0"/>
        <c:ser>
          <c:idx val="0"/>
          <c:order val="0"/>
          <c:tx>
            <c:v>Q1</c:v>
          </c:tx>
          <c:spPr>
            <a:solidFill>
              <a:schemeClr val="accent1">
                <a:tint val="54000"/>
              </a:schemeClr>
            </a:solidFill>
            <a:ln>
              <a:noFill/>
            </a:ln>
            <a:effectLst/>
          </c:spPr>
          <c:invertIfNegative val="0"/>
          <c:dPt>
            <c:idx val="0"/>
            <c:invertIfNegative val="0"/>
            <c:bubble3D val="0"/>
            <c:spPr>
              <a:solidFill>
                <a:schemeClr val="accent5">
                  <a:lumMod val="40000"/>
                  <a:lumOff val="60000"/>
                </a:schemeClr>
              </a:solidFill>
              <a:ln>
                <a:noFill/>
              </a:ln>
              <a:effectLst/>
            </c:spPr>
            <c:extLst xmlns:c16r2="http://schemas.microsoft.com/office/drawing/2015/06/chart">
              <c:ext xmlns:c16="http://schemas.microsoft.com/office/drawing/2014/chart" uri="{C3380CC4-5D6E-409C-BE32-E72D297353CC}">
                <c16:uniqueId val="{00000001-309A-40A7-BB4E-DE52B08413B7}"/>
              </c:ext>
            </c:extLst>
          </c:dPt>
          <c:dPt>
            <c:idx val="1"/>
            <c:invertIfNegative val="0"/>
            <c:bubble3D val="0"/>
            <c:spPr>
              <a:solidFill>
                <a:schemeClr val="bg1">
                  <a:lumMod val="85000"/>
                </a:schemeClr>
              </a:solidFill>
              <a:ln>
                <a:noFill/>
              </a:ln>
              <a:effectLst/>
            </c:spPr>
            <c:extLst xmlns:c16r2="http://schemas.microsoft.com/office/drawing/2015/06/chart">
              <c:ext xmlns:c16="http://schemas.microsoft.com/office/drawing/2014/chart" uri="{C3380CC4-5D6E-409C-BE32-E72D297353CC}">
                <c16:uniqueId val="{00000003-309A-40A7-BB4E-DE52B08413B7}"/>
              </c:ext>
            </c:extLst>
          </c:dPt>
          <c:dPt>
            <c:idx val="2"/>
            <c:invertIfNegative val="0"/>
            <c:bubble3D val="0"/>
            <c:spPr>
              <a:solidFill>
                <a:srgbClr val="FFEEB7"/>
              </a:solidFill>
              <a:ln>
                <a:noFill/>
              </a:ln>
              <a:effectLst/>
            </c:spPr>
            <c:extLst xmlns:c16r2="http://schemas.microsoft.com/office/drawing/2015/06/chart">
              <c:ext xmlns:c16="http://schemas.microsoft.com/office/drawing/2014/chart" uri="{C3380CC4-5D6E-409C-BE32-E72D297353CC}">
                <c16:uniqueId val="{00000005-309A-40A7-BB4E-DE52B08413B7}"/>
              </c:ext>
            </c:extLst>
          </c:dPt>
          <c:dPt>
            <c:idx val="3"/>
            <c:invertIfNegative val="0"/>
            <c:bubble3D val="0"/>
            <c:spPr>
              <a:solidFill>
                <a:schemeClr val="bg2">
                  <a:lumMod val="40000"/>
                  <a:lumOff val="60000"/>
                </a:schemeClr>
              </a:solidFill>
              <a:ln>
                <a:noFill/>
              </a:ln>
              <a:effectLst/>
            </c:spPr>
            <c:extLst xmlns:c16r2="http://schemas.microsoft.com/office/drawing/2015/06/chart">
              <c:ext xmlns:c16="http://schemas.microsoft.com/office/drawing/2014/chart" uri="{C3380CC4-5D6E-409C-BE32-E72D297353CC}">
                <c16:uniqueId val="{00000007-309A-40A7-BB4E-DE52B08413B7}"/>
              </c:ext>
            </c:extLst>
          </c:dPt>
          <c:dPt>
            <c:idx val="4"/>
            <c:invertIfNegative val="0"/>
            <c:bubble3D val="0"/>
            <c:spPr>
              <a:solidFill>
                <a:schemeClr val="accent4">
                  <a:lumMod val="20000"/>
                  <a:lumOff val="80000"/>
                </a:schemeClr>
              </a:solidFill>
              <a:ln>
                <a:noFill/>
              </a:ln>
              <a:effectLst/>
            </c:spPr>
            <c:extLst xmlns:c16r2="http://schemas.microsoft.com/office/drawing/2015/06/chart">
              <c:ext xmlns:c16="http://schemas.microsoft.com/office/drawing/2014/chart" uri="{C3380CC4-5D6E-409C-BE32-E72D297353CC}">
                <c16:uniqueId val="{00000009-309A-40A7-BB4E-DE52B08413B7}"/>
              </c:ext>
            </c:extLst>
          </c:dPt>
          <c:cat>
            <c:strRef>
              <c:f>('VEM by RaceEth Table'!$A$6,'VEM by RaceEth Table'!$A$13,'VEM by RaceEth Table'!$A$20,'VEM by RaceEth Table'!$A$27,'VEM by RaceEth Table'!$A$34)</c:f>
              <c:strCache>
                <c:ptCount val="5"/>
                <c:pt idx="0">
                  <c:v>0:African American/Black</c:v>
                </c:pt>
                <c:pt idx="1">
                  <c:v>1:Asian/Native Hawaiian/other Pacific Islander</c:v>
                </c:pt>
                <c:pt idx="2">
                  <c:v>2:Hispanic, Latin(x)</c:v>
                </c:pt>
                <c:pt idx="3">
                  <c:v>3:White</c:v>
                </c:pt>
                <c:pt idx="4">
                  <c:v>4:Other</c:v>
                </c:pt>
              </c:strCache>
            </c:strRef>
          </c:cat>
          <c:val>
            <c:numRef>
              <c:f>('VEM by RaceEth Table'!$E$7,'VEM by RaceEth Table'!$E$14,'VEM by RaceEth Table'!$E$21,'VEM by RaceEth Table'!$E$28,'VEM by RaceEth Table'!$E$35)</c:f>
              <c:numCache>
                <c:formatCode>0.00</c:formatCode>
                <c:ptCount val="5"/>
                <c:pt idx="0">
                  <c:v>5.44068</c:v>
                </c:pt>
                <c:pt idx="1">
                  <c:v>-5.394249999999999</c:v>
                </c:pt>
                <c:pt idx="2">
                  <c:v>-1.389889999999999</c:v>
                </c:pt>
                <c:pt idx="3">
                  <c:v>3.878309999999999</c:v>
                </c:pt>
                <c:pt idx="4">
                  <c:v>3.11743</c:v>
                </c:pt>
              </c:numCache>
            </c:numRef>
          </c:val>
          <c:extLst xmlns:c16r2="http://schemas.microsoft.com/office/drawing/2015/06/chart">
            <c:ext xmlns:c16="http://schemas.microsoft.com/office/drawing/2014/chart" uri="{C3380CC4-5D6E-409C-BE32-E72D297353CC}">
              <c16:uniqueId val="{0000000A-309A-40A7-BB4E-DE52B08413B7}"/>
            </c:ext>
          </c:extLst>
        </c:ser>
        <c:ser>
          <c:idx val="1"/>
          <c:order val="1"/>
          <c:tx>
            <c:v>Q2</c:v>
          </c:tx>
          <c:spPr>
            <a:solidFill>
              <a:schemeClr val="accent1">
                <a:tint val="77000"/>
              </a:schemeClr>
            </a:solidFill>
            <a:ln>
              <a:noFill/>
            </a:ln>
            <a:effectLst/>
          </c:spPr>
          <c:invertIfNegative val="0"/>
          <c:dPt>
            <c:idx val="0"/>
            <c:invertIfNegative val="0"/>
            <c:bubble3D val="0"/>
            <c:spPr>
              <a:solidFill>
                <a:schemeClr val="accent5">
                  <a:lumMod val="60000"/>
                  <a:lumOff val="40000"/>
                </a:schemeClr>
              </a:solidFill>
              <a:ln>
                <a:noFill/>
              </a:ln>
              <a:effectLst/>
            </c:spPr>
            <c:extLst xmlns:c16r2="http://schemas.microsoft.com/office/drawing/2015/06/chart">
              <c:ext xmlns:c16="http://schemas.microsoft.com/office/drawing/2014/chart" uri="{C3380CC4-5D6E-409C-BE32-E72D297353CC}">
                <c16:uniqueId val="{0000000C-309A-40A7-BB4E-DE52B08413B7}"/>
              </c:ext>
            </c:extLst>
          </c:dPt>
          <c:dPt>
            <c:idx val="1"/>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E-309A-40A7-BB4E-DE52B08413B7}"/>
              </c:ext>
            </c:extLst>
          </c:dPt>
          <c:dPt>
            <c:idx val="2"/>
            <c:invertIfNegative val="0"/>
            <c:bubble3D val="0"/>
            <c:spPr>
              <a:solidFill>
                <a:srgbClr val="FFE285"/>
              </a:solidFill>
              <a:ln>
                <a:noFill/>
              </a:ln>
              <a:effectLst/>
            </c:spPr>
            <c:extLst xmlns:c16r2="http://schemas.microsoft.com/office/drawing/2015/06/chart">
              <c:ext xmlns:c16="http://schemas.microsoft.com/office/drawing/2014/chart" uri="{C3380CC4-5D6E-409C-BE32-E72D297353CC}">
                <c16:uniqueId val="{00000010-309A-40A7-BB4E-DE52B08413B7}"/>
              </c:ext>
            </c:extLst>
          </c:dPt>
          <c:dPt>
            <c:idx val="3"/>
            <c:invertIfNegative val="0"/>
            <c:bubble3D val="0"/>
            <c:spPr>
              <a:solidFill>
                <a:schemeClr val="bg2"/>
              </a:solidFill>
              <a:ln>
                <a:noFill/>
              </a:ln>
              <a:effectLst/>
            </c:spPr>
            <c:extLst xmlns:c16r2="http://schemas.microsoft.com/office/drawing/2015/06/chart">
              <c:ext xmlns:c16="http://schemas.microsoft.com/office/drawing/2014/chart" uri="{C3380CC4-5D6E-409C-BE32-E72D297353CC}">
                <c16:uniqueId val="{00000012-309A-40A7-BB4E-DE52B08413B7}"/>
              </c:ext>
            </c:extLst>
          </c:dPt>
          <c:dPt>
            <c:idx val="4"/>
            <c:invertIfNegative val="0"/>
            <c:bubble3D val="0"/>
            <c:spPr>
              <a:solidFill>
                <a:schemeClr val="accent4">
                  <a:lumMod val="60000"/>
                  <a:lumOff val="40000"/>
                </a:schemeClr>
              </a:solidFill>
              <a:ln>
                <a:noFill/>
              </a:ln>
              <a:effectLst/>
            </c:spPr>
            <c:extLst xmlns:c16r2="http://schemas.microsoft.com/office/drawing/2015/06/chart">
              <c:ext xmlns:c16="http://schemas.microsoft.com/office/drawing/2014/chart" uri="{C3380CC4-5D6E-409C-BE32-E72D297353CC}">
                <c16:uniqueId val="{00000014-309A-40A7-BB4E-DE52B08413B7}"/>
              </c:ext>
            </c:extLst>
          </c:dPt>
          <c:cat>
            <c:strRef>
              <c:f>('VEM by RaceEth Table'!$A$6,'VEM by RaceEth Table'!$A$13,'VEM by RaceEth Table'!$A$20,'VEM by RaceEth Table'!$A$27,'VEM by RaceEth Table'!$A$34)</c:f>
              <c:strCache>
                <c:ptCount val="5"/>
                <c:pt idx="0">
                  <c:v>0:African American/Black</c:v>
                </c:pt>
                <c:pt idx="1">
                  <c:v>1:Asian/Native Hawaiian/other Pacific Islander</c:v>
                </c:pt>
                <c:pt idx="2">
                  <c:v>2:Hispanic, Latin(x)</c:v>
                </c:pt>
                <c:pt idx="3">
                  <c:v>3:White</c:v>
                </c:pt>
                <c:pt idx="4">
                  <c:v>4:Other</c:v>
                </c:pt>
              </c:strCache>
            </c:strRef>
          </c:cat>
          <c:val>
            <c:numRef>
              <c:f>('VEM by RaceEth Table'!$E$8,'VEM by RaceEth Table'!$E$15,'VEM by RaceEth Table'!$E$22,'VEM by RaceEth Table'!$E$29,'VEM by RaceEth Table'!$E$36)</c:f>
              <c:numCache>
                <c:formatCode>0.00</c:formatCode>
                <c:ptCount val="5"/>
                <c:pt idx="0">
                  <c:v>5.979950000000001</c:v>
                </c:pt>
                <c:pt idx="1">
                  <c:v>-2.608289999999999</c:v>
                </c:pt>
                <c:pt idx="2">
                  <c:v>-1.087769999999999</c:v>
                </c:pt>
                <c:pt idx="3">
                  <c:v>3.039930000000002</c:v>
                </c:pt>
                <c:pt idx="4">
                  <c:v>3.530070000000002</c:v>
                </c:pt>
              </c:numCache>
            </c:numRef>
          </c:val>
          <c:extLst xmlns:c16r2="http://schemas.microsoft.com/office/drawing/2015/06/chart">
            <c:ext xmlns:c16="http://schemas.microsoft.com/office/drawing/2014/chart" uri="{C3380CC4-5D6E-409C-BE32-E72D297353CC}">
              <c16:uniqueId val="{00000015-309A-40A7-BB4E-DE52B08413B7}"/>
            </c:ext>
          </c:extLst>
        </c:ser>
        <c:ser>
          <c:idx val="2"/>
          <c:order val="2"/>
          <c:tx>
            <c:v>Q3</c:v>
          </c:tx>
          <c:spPr>
            <a:solidFill>
              <a:schemeClr val="accent1"/>
            </a:solidFill>
            <a:ln>
              <a:noFill/>
            </a:ln>
            <a:effectLst/>
          </c:spPr>
          <c:invertIfNegative val="0"/>
          <c:dPt>
            <c:idx val="0"/>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17-309A-40A7-BB4E-DE52B08413B7}"/>
              </c:ext>
            </c:extLst>
          </c:dPt>
          <c:dPt>
            <c:idx val="1"/>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19-309A-40A7-BB4E-DE52B08413B7}"/>
              </c:ext>
            </c:extLst>
          </c:dPt>
          <c:dPt>
            <c:idx val="2"/>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1B-309A-40A7-BB4E-DE52B08413B7}"/>
              </c:ext>
            </c:extLst>
          </c:dPt>
          <c:dPt>
            <c:idx val="3"/>
            <c:invertIfNegative val="0"/>
            <c:bubble3D val="0"/>
            <c:spPr>
              <a:solidFill>
                <a:schemeClr val="bg2">
                  <a:lumMod val="50000"/>
                </a:schemeClr>
              </a:solidFill>
              <a:ln>
                <a:noFill/>
              </a:ln>
              <a:effectLst/>
            </c:spPr>
            <c:extLst xmlns:c16r2="http://schemas.microsoft.com/office/drawing/2015/06/chart">
              <c:ext xmlns:c16="http://schemas.microsoft.com/office/drawing/2014/chart" uri="{C3380CC4-5D6E-409C-BE32-E72D297353CC}">
                <c16:uniqueId val="{0000001D-309A-40A7-BB4E-DE52B08413B7}"/>
              </c:ext>
            </c:extLst>
          </c:dPt>
          <c:dPt>
            <c:idx val="4"/>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1F-309A-40A7-BB4E-DE52B08413B7}"/>
              </c:ext>
            </c:extLst>
          </c:dPt>
          <c:cat>
            <c:strRef>
              <c:f>('VEM by RaceEth Table'!$A$6,'VEM by RaceEth Table'!$A$13,'VEM by RaceEth Table'!$A$20,'VEM by RaceEth Table'!$A$27,'VEM by RaceEth Table'!$A$34)</c:f>
              <c:strCache>
                <c:ptCount val="5"/>
                <c:pt idx="0">
                  <c:v>0:African American/Black</c:v>
                </c:pt>
                <c:pt idx="1">
                  <c:v>1:Asian/Native Hawaiian/other Pacific Islander</c:v>
                </c:pt>
                <c:pt idx="2">
                  <c:v>2:Hispanic, Latin(x)</c:v>
                </c:pt>
                <c:pt idx="3">
                  <c:v>3:White</c:v>
                </c:pt>
                <c:pt idx="4">
                  <c:v>4:Other</c:v>
                </c:pt>
              </c:strCache>
            </c:strRef>
          </c:cat>
          <c:val>
            <c:numRef>
              <c:f>('VEM by RaceEth Table'!$E$9,'VEM by RaceEth Table'!$E$16,'VEM by RaceEth Table'!$E$23,'VEM by RaceEth Table'!$E$30,'VEM by RaceEth Table'!$E$37)</c:f>
              <c:numCache>
                <c:formatCode>0.00</c:formatCode>
                <c:ptCount val="5"/>
                <c:pt idx="0">
                  <c:v>4.958540000000002</c:v>
                </c:pt>
                <c:pt idx="1">
                  <c:v>-2.239889999999999</c:v>
                </c:pt>
                <c:pt idx="2">
                  <c:v>-0.708819999999999</c:v>
                </c:pt>
                <c:pt idx="3">
                  <c:v>2.053980000000001</c:v>
                </c:pt>
                <c:pt idx="4">
                  <c:v>0.267240000000001</c:v>
                </c:pt>
              </c:numCache>
            </c:numRef>
          </c:val>
          <c:extLst xmlns:c16r2="http://schemas.microsoft.com/office/drawing/2015/06/chart">
            <c:ext xmlns:c16="http://schemas.microsoft.com/office/drawing/2014/chart" uri="{C3380CC4-5D6E-409C-BE32-E72D297353CC}">
              <c16:uniqueId val="{00000020-309A-40A7-BB4E-DE52B08413B7}"/>
            </c:ext>
          </c:extLst>
        </c:ser>
        <c:ser>
          <c:idx val="3"/>
          <c:order val="3"/>
          <c:tx>
            <c:v>Q4</c:v>
          </c:tx>
          <c:spPr>
            <a:solidFill>
              <a:schemeClr val="accent1">
                <a:shade val="76000"/>
              </a:schemeClr>
            </a:solidFill>
            <a:ln>
              <a:noFill/>
            </a:ln>
            <a:effectLst/>
          </c:spPr>
          <c:invertIfNegative val="0"/>
          <c:dPt>
            <c:idx val="0"/>
            <c:invertIfNegative val="0"/>
            <c:bubble3D val="0"/>
            <c:spPr>
              <a:solidFill>
                <a:srgbClr val="DC4F28"/>
              </a:solidFill>
              <a:ln>
                <a:noFill/>
              </a:ln>
              <a:effectLst/>
            </c:spPr>
            <c:extLst xmlns:c16r2="http://schemas.microsoft.com/office/drawing/2015/06/chart">
              <c:ext xmlns:c16="http://schemas.microsoft.com/office/drawing/2014/chart" uri="{C3380CC4-5D6E-409C-BE32-E72D297353CC}">
                <c16:uniqueId val="{00000022-309A-40A7-BB4E-DE52B08413B7}"/>
              </c:ext>
            </c:extLst>
          </c:dPt>
          <c:dPt>
            <c:idx val="1"/>
            <c:invertIfNegative val="0"/>
            <c:bubble3D val="0"/>
            <c:spPr>
              <a:solidFill>
                <a:schemeClr val="tx1">
                  <a:lumMod val="50000"/>
                  <a:lumOff val="50000"/>
                </a:schemeClr>
              </a:solidFill>
              <a:ln>
                <a:noFill/>
              </a:ln>
              <a:effectLst/>
            </c:spPr>
            <c:extLst xmlns:c16r2="http://schemas.microsoft.com/office/drawing/2015/06/chart">
              <c:ext xmlns:c16="http://schemas.microsoft.com/office/drawing/2014/chart" uri="{C3380CC4-5D6E-409C-BE32-E72D297353CC}">
                <c16:uniqueId val="{00000024-309A-40A7-BB4E-DE52B08413B7}"/>
              </c:ext>
            </c:extLst>
          </c:dPt>
          <c:dPt>
            <c:idx val="2"/>
            <c:invertIfNegative val="0"/>
            <c:bubble3D val="0"/>
            <c:spPr>
              <a:solidFill>
                <a:srgbClr val="E6AF00"/>
              </a:solidFill>
              <a:ln>
                <a:noFill/>
              </a:ln>
              <a:effectLst/>
            </c:spPr>
            <c:extLst xmlns:c16r2="http://schemas.microsoft.com/office/drawing/2015/06/chart">
              <c:ext xmlns:c16="http://schemas.microsoft.com/office/drawing/2014/chart" uri="{C3380CC4-5D6E-409C-BE32-E72D297353CC}">
                <c16:uniqueId val="{00000026-309A-40A7-BB4E-DE52B08413B7}"/>
              </c:ext>
            </c:extLst>
          </c:dPt>
          <c:dPt>
            <c:idx val="3"/>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28-309A-40A7-BB4E-DE52B08413B7}"/>
              </c:ext>
            </c:extLst>
          </c:dPt>
          <c:dPt>
            <c:idx val="4"/>
            <c:invertIfNegative val="0"/>
            <c:bubble3D val="0"/>
            <c:spPr>
              <a:solidFill>
                <a:schemeClr val="accent4">
                  <a:lumMod val="75000"/>
                </a:schemeClr>
              </a:solidFill>
              <a:ln>
                <a:noFill/>
              </a:ln>
              <a:effectLst/>
            </c:spPr>
            <c:extLst xmlns:c16r2="http://schemas.microsoft.com/office/drawing/2015/06/chart">
              <c:ext xmlns:c16="http://schemas.microsoft.com/office/drawing/2014/chart" uri="{C3380CC4-5D6E-409C-BE32-E72D297353CC}">
                <c16:uniqueId val="{0000002A-309A-40A7-BB4E-DE52B08413B7}"/>
              </c:ext>
            </c:extLst>
          </c:dPt>
          <c:cat>
            <c:strRef>
              <c:f>('VEM by RaceEth Table'!$A$6,'VEM by RaceEth Table'!$A$13,'VEM by RaceEth Table'!$A$20,'VEM by RaceEth Table'!$A$27,'VEM by RaceEth Table'!$A$34)</c:f>
              <c:strCache>
                <c:ptCount val="5"/>
                <c:pt idx="0">
                  <c:v>0:African American/Black</c:v>
                </c:pt>
                <c:pt idx="1">
                  <c:v>1:Asian/Native Hawaiian/other Pacific Islander</c:v>
                </c:pt>
                <c:pt idx="2">
                  <c:v>2:Hispanic, Latin(x)</c:v>
                </c:pt>
                <c:pt idx="3">
                  <c:v>3:White</c:v>
                </c:pt>
                <c:pt idx="4">
                  <c:v>4:Other</c:v>
                </c:pt>
              </c:strCache>
            </c:strRef>
          </c:cat>
          <c:val>
            <c:numRef>
              <c:f>('VEM by RaceEth Table'!$E$10,'VEM by RaceEth Table'!$E$17,'VEM by RaceEth Table'!$E$24,'VEM by RaceEth Table'!$E$31,'VEM by RaceEth Table'!$E$38)</c:f>
              <c:numCache>
                <c:formatCode>0.00</c:formatCode>
                <c:ptCount val="5"/>
                <c:pt idx="0">
                  <c:v>4.797709999999999</c:v>
                </c:pt>
                <c:pt idx="1">
                  <c:v>-2.42663</c:v>
                </c:pt>
                <c:pt idx="2">
                  <c:v>-0.41701</c:v>
                </c:pt>
                <c:pt idx="3">
                  <c:v>0.16675</c:v>
                </c:pt>
                <c:pt idx="4">
                  <c:v>1.31226</c:v>
                </c:pt>
              </c:numCache>
            </c:numRef>
          </c:val>
          <c:extLst xmlns:c16r2="http://schemas.microsoft.com/office/drawing/2015/06/chart">
            <c:ext xmlns:c16="http://schemas.microsoft.com/office/drawing/2014/chart" uri="{C3380CC4-5D6E-409C-BE32-E72D297353CC}">
              <c16:uniqueId val="{0000002B-309A-40A7-BB4E-DE52B08413B7}"/>
            </c:ext>
          </c:extLst>
        </c:ser>
        <c:ser>
          <c:idx val="4"/>
          <c:order val="4"/>
          <c:tx>
            <c:v>Q5</c:v>
          </c:tx>
          <c:spPr>
            <a:solidFill>
              <a:schemeClr val="accent1">
                <a:shade val="53000"/>
              </a:schemeClr>
            </a:solidFill>
            <a:ln>
              <a:noFill/>
            </a:ln>
            <a:effectLst/>
          </c:spPr>
          <c:invertIfNegative val="0"/>
          <c:dPt>
            <c:idx val="0"/>
            <c:invertIfNegative val="0"/>
            <c:bubble3D val="0"/>
            <c:spPr>
              <a:solidFill>
                <a:srgbClr val="A9331F"/>
              </a:solidFill>
              <a:ln>
                <a:noFill/>
              </a:ln>
              <a:effectLst/>
            </c:spPr>
            <c:extLst xmlns:c16r2="http://schemas.microsoft.com/office/drawing/2015/06/chart">
              <c:ext xmlns:c16="http://schemas.microsoft.com/office/drawing/2014/chart" uri="{C3380CC4-5D6E-409C-BE32-E72D297353CC}">
                <c16:uniqueId val="{0000002D-309A-40A7-BB4E-DE52B08413B7}"/>
              </c:ext>
            </c:extLst>
          </c:dPt>
          <c:dPt>
            <c:idx val="1"/>
            <c:invertIfNegative val="0"/>
            <c:bubble3D val="0"/>
            <c:spPr>
              <a:solidFill>
                <a:schemeClr val="tx1">
                  <a:lumMod val="75000"/>
                  <a:lumOff val="25000"/>
                </a:schemeClr>
              </a:solidFill>
              <a:ln>
                <a:noFill/>
              </a:ln>
              <a:effectLst/>
            </c:spPr>
            <c:extLst xmlns:c16r2="http://schemas.microsoft.com/office/drawing/2015/06/chart">
              <c:ext xmlns:c16="http://schemas.microsoft.com/office/drawing/2014/chart" uri="{C3380CC4-5D6E-409C-BE32-E72D297353CC}">
                <c16:uniqueId val="{0000002F-309A-40A7-BB4E-DE52B08413B7}"/>
              </c:ext>
            </c:extLst>
          </c:dPt>
          <c:dPt>
            <c:idx val="2"/>
            <c:invertIfNegative val="0"/>
            <c:bubble3D val="0"/>
            <c:spPr>
              <a:solidFill>
                <a:srgbClr val="C49500"/>
              </a:solidFill>
              <a:ln>
                <a:noFill/>
              </a:ln>
              <a:effectLst/>
            </c:spPr>
            <c:extLst xmlns:c16r2="http://schemas.microsoft.com/office/drawing/2015/06/chart">
              <c:ext xmlns:c16="http://schemas.microsoft.com/office/drawing/2014/chart" uri="{C3380CC4-5D6E-409C-BE32-E72D297353CC}">
                <c16:uniqueId val="{00000031-309A-40A7-BB4E-DE52B08413B7}"/>
              </c:ext>
            </c:extLst>
          </c:dPt>
          <c:dPt>
            <c:idx val="3"/>
            <c:invertIfNegative val="0"/>
            <c:bubble3D val="0"/>
            <c:spPr>
              <a:solidFill>
                <a:schemeClr val="tx2">
                  <a:lumMod val="50000"/>
                </a:schemeClr>
              </a:solidFill>
              <a:ln>
                <a:noFill/>
              </a:ln>
              <a:effectLst/>
            </c:spPr>
            <c:extLst xmlns:c16r2="http://schemas.microsoft.com/office/drawing/2015/06/chart">
              <c:ext xmlns:c16="http://schemas.microsoft.com/office/drawing/2014/chart" uri="{C3380CC4-5D6E-409C-BE32-E72D297353CC}">
                <c16:uniqueId val="{00000033-309A-40A7-BB4E-DE52B08413B7}"/>
              </c:ext>
            </c:extLst>
          </c:dPt>
          <c:dPt>
            <c:idx val="4"/>
            <c:invertIfNegative val="0"/>
            <c:bubble3D val="0"/>
            <c:spPr>
              <a:solidFill>
                <a:schemeClr val="accent4">
                  <a:lumMod val="50000"/>
                </a:schemeClr>
              </a:solidFill>
              <a:ln>
                <a:noFill/>
              </a:ln>
              <a:effectLst/>
            </c:spPr>
            <c:extLst xmlns:c16r2="http://schemas.microsoft.com/office/drawing/2015/06/chart">
              <c:ext xmlns:c16="http://schemas.microsoft.com/office/drawing/2014/chart" uri="{C3380CC4-5D6E-409C-BE32-E72D297353CC}">
                <c16:uniqueId val="{00000035-309A-40A7-BB4E-DE52B08413B7}"/>
              </c:ext>
            </c:extLst>
          </c:dPt>
          <c:cat>
            <c:strRef>
              <c:f>('VEM by RaceEth Table'!$A$6,'VEM by RaceEth Table'!$A$13,'VEM by RaceEth Table'!$A$20,'VEM by RaceEth Table'!$A$27,'VEM by RaceEth Table'!$A$34)</c:f>
              <c:strCache>
                <c:ptCount val="5"/>
                <c:pt idx="0">
                  <c:v>0:African American/Black</c:v>
                </c:pt>
                <c:pt idx="1">
                  <c:v>1:Asian/Native Hawaiian/other Pacific Islander</c:v>
                </c:pt>
                <c:pt idx="2">
                  <c:v>2:Hispanic, Latin(x)</c:v>
                </c:pt>
                <c:pt idx="3">
                  <c:v>3:White</c:v>
                </c:pt>
                <c:pt idx="4">
                  <c:v>4:Other</c:v>
                </c:pt>
              </c:strCache>
            </c:strRef>
          </c:cat>
          <c:val>
            <c:numRef>
              <c:f>('VEM by RaceEth Table'!$E$11,'VEM by RaceEth Table'!$E$18,'VEM by RaceEth Table'!$E$25,'VEM by RaceEth Table'!$E$32,'VEM by RaceEth Table'!$E$39)</c:f>
              <c:numCache>
                <c:formatCode>0.00</c:formatCode>
                <c:ptCount val="5"/>
                <c:pt idx="0">
                  <c:v>4.449730000000001</c:v>
                </c:pt>
                <c:pt idx="1">
                  <c:v>-1.998979999999999</c:v>
                </c:pt>
                <c:pt idx="2">
                  <c:v>0.15177</c:v>
                </c:pt>
                <c:pt idx="3">
                  <c:v>-0.0966099999999998</c:v>
                </c:pt>
                <c:pt idx="4">
                  <c:v>0.69303</c:v>
                </c:pt>
              </c:numCache>
            </c:numRef>
          </c:val>
          <c:extLst xmlns:c16r2="http://schemas.microsoft.com/office/drawing/2015/06/chart">
            <c:ext xmlns:c16="http://schemas.microsoft.com/office/drawing/2014/chart" uri="{C3380CC4-5D6E-409C-BE32-E72D297353CC}">
              <c16:uniqueId val="{00000036-309A-40A7-BB4E-DE52B08413B7}"/>
            </c:ext>
          </c:extLst>
        </c:ser>
        <c:dLbls>
          <c:showLegendKey val="0"/>
          <c:showVal val="0"/>
          <c:showCatName val="0"/>
          <c:showSerName val="0"/>
          <c:showPercent val="0"/>
          <c:showBubbleSize val="0"/>
        </c:dLbls>
        <c:gapWidth val="100"/>
        <c:overlap val="-10"/>
        <c:axId val="-2085196872"/>
        <c:axId val="-2107063240"/>
      </c:barChart>
      <c:catAx>
        <c:axId val="-208519687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high"/>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2107063240"/>
        <c:crosses val="autoZero"/>
        <c:auto val="1"/>
        <c:lblAlgn val="ctr"/>
        <c:lblOffset val="100"/>
        <c:noMultiLvlLbl val="0"/>
      </c:catAx>
      <c:valAx>
        <c:axId val="-2107063240"/>
        <c:scaling>
          <c:orientation val="minMax"/>
          <c:max val="10.0"/>
          <c:min val="-8.0"/>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2085196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a:t>Physical Health and Wellbeing Mean Centered Bar Graphs by </a:t>
            </a:r>
            <a:r>
              <a:rPr lang="en-US" sz="1600" b="1" i="0" u="none" strike="noStrike" cap="none" normalizeH="0" baseline="0">
                <a:effectLst/>
              </a:rPr>
              <a:t>Race/Ethnicity</a:t>
            </a:r>
            <a:r>
              <a:rPr lang="en-US"/>
              <a:t> and Median Income Quintile</a:t>
            </a:r>
          </a:p>
        </c:rich>
      </c:tx>
      <c:overlay val="0"/>
      <c:spPr>
        <a:noFill/>
        <a:ln>
          <a:noFill/>
        </a:ln>
        <a:effectLst/>
      </c:spPr>
    </c:title>
    <c:autoTitleDeleted val="0"/>
    <c:plotArea>
      <c:layout>
        <c:manualLayout>
          <c:layoutTarget val="inner"/>
          <c:xMode val="edge"/>
          <c:yMode val="edge"/>
          <c:x val="0.07799540510553"/>
          <c:y val="0.216604872645797"/>
          <c:w val="0.898955878288918"/>
          <c:h val="0.663742004045203"/>
        </c:manualLayout>
      </c:layout>
      <c:barChart>
        <c:barDir val="col"/>
        <c:grouping val="clustered"/>
        <c:varyColors val="0"/>
        <c:ser>
          <c:idx val="1"/>
          <c:order val="0"/>
          <c:tx>
            <c:v>Q1</c:v>
          </c:tx>
          <c:spPr>
            <a:solidFill>
              <a:srgbClr val="B5B7C0"/>
            </a:solidFill>
            <a:ln>
              <a:noFill/>
            </a:ln>
            <a:effectLst/>
          </c:spPr>
          <c:invertIfNegative val="0"/>
          <c:dPt>
            <c:idx val="0"/>
            <c:invertIfNegative val="0"/>
            <c:bubble3D val="0"/>
            <c:spPr>
              <a:solidFill>
                <a:schemeClr val="accent5">
                  <a:lumMod val="40000"/>
                  <a:lumOff val="60000"/>
                </a:schemeClr>
              </a:solidFill>
              <a:ln>
                <a:noFill/>
              </a:ln>
              <a:effectLst/>
            </c:spPr>
            <c:extLst xmlns:c16r2="http://schemas.microsoft.com/office/drawing/2015/06/chart">
              <c:ext xmlns:c16="http://schemas.microsoft.com/office/drawing/2014/chart" uri="{C3380CC4-5D6E-409C-BE32-E72D297353CC}">
                <c16:uniqueId val="{00000001-F3A8-4802-A117-30092C561F45}"/>
              </c:ext>
            </c:extLst>
          </c:dPt>
          <c:dPt>
            <c:idx val="1"/>
            <c:invertIfNegative val="0"/>
            <c:bubble3D val="0"/>
            <c:spPr>
              <a:solidFill>
                <a:schemeClr val="bg1">
                  <a:lumMod val="85000"/>
                </a:schemeClr>
              </a:solidFill>
              <a:ln>
                <a:noFill/>
              </a:ln>
              <a:effectLst/>
            </c:spPr>
            <c:extLst xmlns:c16r2="http://schemas.microsoft.com/office/drawing/2015/06/chart">
              <c:ext xmlns:c16="http://schemas.microsoft.com/office/drawing/2014/chart" uri="{C3380CC4-5D6E-409C-BE32-E72D297353CC}">
                <c16:uniqueId val="{00000003-F3A8-4802-A117-30092C561F45}"/>
              </c:ext>
            </c:extLst>
          </c:dPt>
          <c:dPt>
            <c:idx val="2"/>
            <c:invertIfNegative val="0"/>
            <c:bubble3D val="0"/>
            <c:spPr>
              <a:solidFill>
                <a:srgbClr val="FFEEB7"/>
              </a:solidFill>
              <a:ln>
                <a:noFill/>
              </a:ln>
              <a:effectLst/>
            </c:spPr>
            <c:extLst xmlns:c16r2="http://schemas.microsoft.com/office/drawing/2015/06/chart">
              <c:ext xmlns:c16="http://schemas.microsoft.com/office/drawing/2014/chart" uri="{C3380CC4-5D6E-409C-BE32-E72D297353CC}">
                <c16:uniqueId val="{00000005-F3A8-4802-A117-30092C561F45}"/>
              </c:ext>
            </c:extLst>
          </c:dPt>
          <c:dPt>
            <c:idx val="3"/>
            <c:invertIfNegative val="0"/>
            <c:bubble3D val="0"/>
            <c:spPr>
              <a:solidFill>
                <a:schemeClr val="bg2">
                  <a:lumMod val="40000"/>
                  <a:lumOff val="60000"/>
                </a:schemeClr>
              </a:solidFill>
              <a:ln>
                <a:noFill/>
              </a:ln>
              <a:effectLst/>
            </c:spPr>
            <c:extLst xmlns:c16r2="http://schemas.microsoft.com/office/drawing/2015/06/chart">
              <c:ext xmlns:c16="http://schemas.microsoft.com/office/drawing/2014/chart" uri="{C3380CC4-5D6E-409C-BE32-E72D297353CC}">
                <c16:uniqueId val="{00000007-F3A8-4802-A117-30092C561F45}"/>
              </c:ext>
            </c:extLst>
          </c:dPt>
          <c:dPt>
            <c:idx val="4"/>
            <c:invertIfNegative val="0"/>
            <c:bubble3D val="0"/>
            <c:spPr>
              <a:solidFill>
                <a:schemeClr val="accent4">
                  <a:lumMod val="20000"/>
                  <a:lumOff val="80000"/>
                </a:schemeClr>
              </a:solidFill>
              <a:ln>
                <a:noFill/>
              </a:ln>
              <a:effectLst/>
            </c:spPr>
            <c:extLst xmlns:c16r2="http://schemas.microsoft.com/office/drawing/2015/06/chart">
              <c:ext xmlns:c16="http://schemas.microsoft.com/office/drawing/2014/chart" uri="{C3380CC4-5D6E-409C-BE32-E72D297353CC}">
                <c16:uniqueId val="{00000009-F3A8-4802-A117-30092C561F45}"/>
              </c:ext>
            </c:extLst>
          </c:dPt>
          <c:cat>
            <c:strRef>
              <c:f>('VPHWB by RaceEth Table'!$A$6,'VPHWB by RaceEth Table'!$A$13,'VPHWB by RaceEth Table'!$A$20,'VPHWB by RaceEth Table'!$A$27,'VPHWB by RaceEth Table'!$A$34)</c:f>
              <c:strCache>
                <c:ptCount val="5"/>
                <c:pt idx="0">
                  <c:v>0:African American/Black</c:v>
                </c:pt>
                <c:pt idx="1">
                  <c:v>1:Asian/Native Hawaiian/other Pacific Islander</c:v>
                </c:pt>
                <c:pt idx="2">
                  <c:v>2:Hispanic, Latino(x)</c:v>
                </c:pt>
                <c:pt idx="3">
                  <c:v>3:White</c:v>
                </c:pt>
                <c:pt idx="4">
                  <c:v>4:Other</c:v>
                </c:pt>
              </c:strCache>
            </c:strRef>
          </c:cat>
          <c:val>
            <c:numRef>
              <c:f>('VPHWB by RaceEth Table'!$E$7,'VPHWB by RaceEth Table'!$E$14,'VPHWB by RaceEth Table'!$E$21,'VPHWB by RaceEth Table'!$E$28,'VPHWB by RaceEth Table'!$E$35)</c:f>
              <c:numCache>
                <c:formatCode>0.00</c:formatCode>
                <c:ptCount val="5"/>
                <c:pt idx="0">
                  <c:v>3.4584</c:v>
                </c:pt>
                <c:pt idx="1">
                  <c:v>-3.905889999999999</c:v>
                </c:pt>
                <c:pt idx="2">
                  <c:v>-1.364969999999998</c:v>
                </c:pt>
                <c:pt idx="3">
                  <c:v>8.73433</c:v>
                </c:pt>
                <c:pt idx="4">
                  <c:v>4.159300000000002</c:v>
                </c:pt>
              </c:numCache>
            </c:numRef>
          </c:val>
          <c:extLst xmlns:c16r2="http://schemas.microsoft.com/office/drawing/2015/06/chart">
            <c:ext xmlns:c16="http://schemas.microsoft.com/office/drawing/2014/chart" uri="{C3380CC4-5D6E-409C-BE32-E72D297353CC}">
              <c16:uniqueId val="{0000000A-F3A8-4802-A117-30092C561F45}"/>
            </c:ext>
          </c:extLst>
        </c:ser>
        <c:ser>
          <c:idx val="0"/>
          <c:order val="1"/>
          <c:tx>
            <c:v>Q2</c:v>
          </c:tx>
          <c:spPr>
            <a:solidFill>
              <a:srgbClr val="84899A"/>
            </a:solidFill>
            <a:ln>
              <a:noFill/>
            </a:ln>
            <a:effectLst/>
          </c:spPr>
          <c:invertIfNegative val="0"/>
          <c:dPt>
            <c:idx val="0"/>
            <c:invertIfNegative val="0"/>
            <c:bubble3D val="0"/>
            <c:spPr>
              <a:solidFill>
                <a:schemeClr val="accent5">
                  <a:lumMod val="60000"/>
                  <a:lumOff val="40000"/>
                </a:schemeClr>
              </a:solidFill>
              <a:ln>
                <a:noFill/>
              </a:ln>
              <a:effectLst/>
            </c:spPr>
            <c:extLst xmlns:c16r2="http://schemas.microsoft.com/office/drawing/2015/06/chart">
              <c:ext xmlns:c16="http://schemas.microsoft.com/office/drawing/2014/chart" uri="{C3380CC4-5D6E-409C-BE32-E72D297353CC}">
                <c16:uniqueId val="{0000000C-F3A8-4802-A117-30092C561F45}"/>
              </c:ext>
            </c:extLst>
          </c:dPt>
          <c:dPt>
            <c:idx val="1"/>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E-F3A8-4802-A117-30092C561F45}"/>
              </c:ext>
            </c:extLst>
          </c:dPt>
          <c:dPt>
            <c:idx val="2"/>
            <c:invertIfNegative val="0"/>
            <c:bubble3D val="0"/>
            <c:spPr>
              <a:solidFill>
                <a:srgbClr val="FFE285"/>
              </a:solidFill>
              <a:ln>
                <a:noFill/>
              </a:ln>
              <a:effectLst/>
            </c:spPr>
            <c:extLst xmlns:c16r2="http://schemas.microsoft.com/office/drawing/2015/06/chart">
              <c:ext xmlns:c16="http://schemas.microsoft.com/office/drawing/2014/chart" uri="{C3380CC4-5D6E-409C-BE32-E72D297353CC}">
                <c16:uniqueId val="{00000010-F3A8-4802-A117-30092C561F45}"/>
              </c:ext>
            </c:extLst>
          </c:dPt>
          <c:dPt>
            <c:idx val="3"/>
            <c:invertIfNegative val="0"/>
            <c:bubble3D val="0"/>
            <c:spPr>
              <a:solidFill>
                <a:schemeClr val="bg2"/>
              </a:solidFill>
              <a:ln>
                <a:noFill/>
              </a:ln>
              <a:effectLst/>
            </c:spPr>
            <c:extLst xmlns:c16r2="http://schemas.microsoft.com/office/drawing/2015/06/chart">
              <c:ext xmlns:c16="http://schemas.microsoft.com/office/drawing/2014/chart" uri="{C3380CC4-5D6E-409C-BE32-E72D297353CC}">
                <c16:uniqueId val="{00000012-F3A8-4802-A117-30092C561F45}"/>
              </c:ext>
            </c:extLst>
          </c:dPt>
          <c:dPt>
            <c:idx val="4"/>
            <c:invertIfNegative val="0"/>
            <c:bubble3D val="0"/>
            <c:spPr>
              <a:solidFill>
                <a:schemeClr val="accent4">
                  <a:lumMod val="60000"/>
                  <a:lumOff val="40000"/>
                </a:schemeClr>
              </a:solidFill>
              <a:ln>
                <a:noFill/>
              </a:ln>
              <a:effectLst/>
            </c:spPr>
            <c:extLst xmlns:c16r2="http://schemas.microsoft.com/office/drawing/2015/06/chart">
              <c:ext xmlns:c16="http://schemas.microsoft.com/office/drawing/2014/chart" uri="{C3380CC4-5D6E-409C-BE32-E72D297353CC}">
                <c16:uniqueId val="{00000014-F3A8-4802-A117-30092C561F45}"/>
              </c:ext>
            </c:extLst>
          </c:dPt>
          <c:cat>
            <c:strRef>
              <c:f>('VPHWB by RaceEth Table'!$A$6,'VPHWB by RaceEth Table'!$A$13,'VPHWB by RaceEth Table'!$A$20,'VPHWB by RaceEth Table'!$A$27,'VPHWB by RaceEth Table'!$A$34)</c:f>
              <c:strCache>
                <c:ptCount val="5"/>
                <c:pt idx="0">
                  <c:v>0:African American/Black</c:v>
                </c:pt>
                <c:pt idx="1">
                  <c:v>1:Asian/Native Hawaiian/other Pacific Islander</c:v>
                </c:pt>
                <c:pt idx="2">
                  <c:v>2:Hispanic, Latino(x)</c:v>
                </c:pt>
                <c:pt idx="3">
                  <c:v>3:White</c:v>
                </c:pt>
                <c:pt idx="4">
                  <c:v>4:Other</c:v>
                </c:pt>
              </c:strCache>
            </c:strRef>
          </c:cat>
          <c:val>
            <c:numRef>
              <c:f>('VPHWB by RaceEth Table'!$E$8,'VPHWB by RaceEth Table'!$E$15,'VPHWB by RaceEth Table'!$E$22,'VPHWB by RaceEth Table'!$E$29,'VPHWB by RaceEth Table'!$E$36)</c:f>
              <c:numCache>
                <c:formatCode>0.00</c:formatCode>
                <c:ptCount val="5"/>
                <c:pt idx="0">
                  <c:v>3.108349999999999</c:v>
                </c:pt>
                <c:pt idx="1">
                  <c:v>-4.732800000000001</c:v>
                </c:pt>
                <c:pt idx="2">
                  <c:v>-0.72512</c:v>
                </c:pt>
                <c:pt idx="3">
                  <c:v>3.57685</c:v>
                </c:pt>
                <c:pt idx="4">
                  <c:v>4.02471</c:v>
                </c:pt>
              </c:numCache>
            </c:numRef>
          </c:val>
          <c:extLst xmlns:c16r2="http://schemas.microsoft.com/office/drawing/2015/06/chart">
            <c:ext xmlns:c16="http://schemas.microsoft.com/office/drawing/2014/chart" uri="{C3380CC4-5D6E-409C-BE32-E72D297353CC}">
              <c16:uniqueId val="{00000015-F3A8-4802-A117-30092C561F45}"/>
            </c:ext>
          </c:extLst>
        </c:ser>
        <c:ser>
          <c:idx val="2"/>
          <c:order val="2"/>
          <c:tx>
            <c:v>Q3</c:v>
          </c:tx>
          <c:spPr>
            <a:solidFill>
              <a:schemeClr val="accent1"/>
            </a:solidFill>
            <a:ln>
              <a:noFill/>
            </a:ln>
            <a:effectLst/>
          </c:spPr>
          <c:invertIfNegative val="0"/>
          <c:dPt>
            <c:idx val="0"/>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17-F3A8-4802-A117-30092C561F45}"/>
              </c:ext>
            </c:extLst>
          </c:dPt>
          <c:dPt>
            <c:idx val="1"/>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19-F3A8-4802-A117-30092C561F45}"/>
              </c:ext>
            </c:extLst>
          </c:dPt>
          <c:dPt>
            <c:idx val="2"/>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1B-F3A8-4802-A117-30092C561F45}"/>
              </c:ext>
            </c:extLst>
          </c:dPt>
          <c:dPt>
            <c:idx val="3"/>
            <c:invertIfNegative val="0"/>
            <c:bubble3D val="0"/>
            <c:spPr>
              <a:solidFill>
                <a:schemeClr val="bg2">
                  <a:lumMod val="50000"/>
                </a:schemeClr>
              </a:solidFill>
              <a:ln>
                <a:noFill/>
              </a:ln>
              <a:effectLst/>
            </c:spPr>
            <c:extLst xmlns:c16r2="http://schemas.microsoft.com/office/drawing/2015/06/chart">
              <c:ext xmlns:c16="http://schemas.microsoft.com/office/drawing/2014/chart" uri="{C3380CC4-5D6E-409C-BE32-E72D297353CC}">
                <c16:uniqueId val="{0000001D-F3A8-4802-A117-30092C561F45}"/>
              </c:ext>
            </c:extLst>
          </c:dPt>
          <c:dPt>
            <c:idx val="4"/>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1F-F3A8-4802-A117-30092C561F45}"/>
              </c:ext>
            </c:extLst>
          </c:dPt>
          <c:cat>
            <c:strRef>
              <c:f>('VPHWB by RaceEth Table'!$A$6,'VPHWB by RaceEth Table'!$A$13,'VPHWB by RaceEth Table'!$A$20,'VPHWB by RaceEth Table'!$A$27,'VPHWB by RaceEth Table'!$A$34)</c:f>
              <c:strCache>
                <c:ptCount val="5"/>
                <c:pt idx="0">
                  <c:v>0:African American/Black</c:v>
                </c:pt>
                <c:pt idx="1">
                  <c:v>1:Asian/Native Hawaiian/other Pacific Islander</c:v>
                </c:pt>
                <c:pt idx="2">
                  <c:v>2:Hispanic, Latino(x)</c:v>
                </c:pt>
                <c:pt idx="3">
                  <c:v>3:White</c:v>
                </c:pt>
                <c:pt idx="4">
                  <c:v>4:Other</c:v>
                </c:pt>
              </c:strCache>
            </c:strRef>
          </c:cat>
          <c:val>
            <c:numRef>
              <c:f>('VPHWB by RaceEth Table'!$E$9,'VPHWB by RaceEth Table'!$E$16,'VPHWB by RaceEth Table'!$E$23,'VPHWB by RaceEth Table'!$E$30,'VPHWB by RaceEth Table'!$E$37)</c:f>
              <c:numCache>
                <c:formatCode>0.00</c:formatCode>
                <c:ptCount val="5"/>
                <c:pt idx="0">
                  <c:v>3.476049999999999</c:v>
                </c:pt>
                <c:pt idx="1">
                  <c:v>-4.560319999999999</c:v>
                </c:pt>
                <c:pt idx="2">
                  <c:v>-0.22925</c:v>
                </c:pt>
                <c:pt idx="3">
                  <c:v>1.13298</c:v>
                </c:pt>
                <c:pt idx="4">
                  <c:v>1.43046</c:v>
                </c:pt>
              </c:numCache>
            </c:numRef>
          </c:val>
          <c:extLst xmlns:c16r2="http://schemas.microsoft.com/office/drawing/2015/06/chart">
            <c:ext xmlns:c16="http://schemas.microsoft.com/office/drawing/2014/chart" uri="{C3380CC4-5D6E-409C-BE32-E72D297353CC}">
              <c16:uniqueId val="{00000020-F3A8-4802-A117-30092C561F45}"/>
            </c:ext>
          </c:extLst>
        </c:ser>
        <c:ser>
          <c:idx val="3"/>
          <c:order val="3"/>
          <c:tx>
            <c:v>Q4</c:v>
          </c:tx>
          <c:spPr>
            <a:solidFill>
              <a:schemeClr val="accent1">
                <a:shade val="76000"/>
              </a:schemeClr>
            </a:solidFill>
            <a:ln>
              <a:noFill/>
            </a:ln>
            <a:effectLst/>
          </c:spPr>
          <c:invertIfNegative val="0"/>
          <c:dPt>
            <c:idx val="0"/>
            <c:invertIfNegative val="0"/>
            <c:bubble3D val="0"/>
            <c:spPr>
              <a:solidFill>
                <a:srgbClr val="DC4F28"/>
              </a:solidFill>
              <a:ln>
                <a:noFill/>
              </a:ln>
              <a:effectLst/>
            </c:spPr>
            <c:extLst xmlns:c16r2="http://schemas.microsoft.com/office/drawing/2015/06/chart">
              <c:ext xmlns:c16="http://schemas.microsoft.com/office/drawing/2014/chart" uri="{C3380CC4-5D6E-409C-BE32-E72D297353CC}">
                <c16:uniqueId val="{00000022-F3A8-4802-A117-30092C561F45}"/>
              </c:ext>
            </c:extLst>
          </c:dPt>
          <c:dPt>
            <c:idx val="1"/>
            <c:invertIfNegative val="0"/>
            <c:bubble3D val="0"/>
            <c:spPr>
              <a:solidFill>
                <a:schemeClr val="tx1">
                  <a:lumMod val="50000"/>
                  <a:lumOff val="50000"/>
                </a:schemeClr>
              </a:solidFill>
              <a:ln>
                <a:noFill/>
              </a:ln>
              <a:effectLst/>
            </c:spPr>
            <c:extLst xmlns:c16r2="http://schemas.microsoft.com/office/drawing/2015/06/chart">
              <c:ext xmlns:c16="http://schemas.microsoft.com/office/drawing/2014/chart" uri="{C3380CC4-5D6E-409C-BE32-E72D297353CC}">
                <c16:uniqueId val="{00000024-F3A8-4802-A117-30092C561F45}"/>
              </c:ext>
            </c:extLst>
          </c:dPt>
          <c:dPt>
            <c:idx val="2"/>
            <c:invertIfNegative val="0"/>
            <c:bubble3D val="0"/>
            <c:spPr>
              <a:solidFill>
                <a:srgbClr val="E6AF00"/>
              </a:solidFill>
              <a:ln>
                <a:noFill/>
              </a:ln>
              <a:effectLst/>
            </c:spPr>
            <c:extLst xmlns:c16r2="http://schemas.microsoft.com/office/drawing/2015/06/chart">
              <c:ext xmlns:c16="http://schemas.microsoft.com/office/drawing/2014/chart" uri="{C3380CC4-5D6E-409C-BE32-E72D297353CC}">
                <c16:uniqueId val="{00000026-F3A8-4802-A117-30092C561F45}"/>
              </c:ext>
            </c:extLst>
          </c:dPt>
          <c:dPt>
            <c:idx val="3"/>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28-F3A8-4802-A117-30092C561F45}"/>
              </c:ext>
            </c:extLst>
          </c:dPt>
          <c:dPt>
            <c:idx val="4"/>
            <c:invertIfNegative val="0"/>
            <c:bubble3D val="0"/>
            <c:spPr>
              <a:solidFill>
                <a:schemeClr val="accent4">
                  <a:lumMod val="75000"/>
                </a:schemeClr>
              </a:solidFill>
              <a:ln>
                <a:noFill/>
              </a:ln>
              <a:effectLst/>
            </c:spPr>
            <c:extLst xmlns:c16r2="http://schemas.microsoft.com/office/drawing/2015/06/chart">
              <c:ext xmlns:c16="http://schemas.microsoft.com/office/drawing/2014/chart" uri="{C3380CC4-5D6E-409C-BE32-E72D297353CC}">
                <c16:uniqueId val="{0000002A-F3A8-4802-A117-30092C561F45}"/>
              </c:ext>
            </c:extLst>
          </c:dPt>
          <c:cat>
            <c:strRef>
              <c:f>('VPHWB by RaceEth Table'!$A$6,'VPHWB by RaceEth Table'!$A$13,'VPHWB by RaceEth Table'!$A$20,'VPHWB by RaceEth Table'!$A$27,'VPHWB by RaceEth Table'!$A$34)</c:f>
              <c:strCache>
                <c:ptCount val="5"/>
                <c:pt idx="0">
                  <c:v>0:African American/Black</c:v>
                </c:pt>
                <c:pt idx="1">
                  <c:v>1:Asian/Native Hawaiian/other Pacific Islander</c:v>
                </c:pt>
                <c:pt idx="2">
                  <c:v>2:Hispanic, Latino(x)</c:v>
                </c:pt>
                <c:pt idx="3">
                  <c:v>3:White</c:v>
                </c:pt>
                <c:pt idx="4">
                  <c:v>4:Other</c:v>
                </c:pt>
              </c:strCache>
            </c:strRef>
          </c:cat>
          <c:val>
            <c:numRef>
              <c:f>('VPHWB by RaceEth Table'!$E$10,'VPHWB by RaceEth Table'!$E$17,'VPHWB by RaceEth Table'!$E$24,'VPHWB by RaceEth Table'!$E$31,'VPHWB by RaceEth Table'!$E$38)</c:f>
              <c:numCache>
                <c:formatCode>0.00</c:formatCode>
                <c:ptCount val="5"/>
                <c:pt idx="0">
                  <c:v>3.711179999999999</c:v>
                </c:pt>
                <c:pt idx="1">
                  <c:v>-4.15496</c:v>
                </c:pt>
                <c:pt idx="2">
                  <c:v>0.49698</c:v>
                </c:pt>
                <c:pt idx="3">
                  <c:v>-1.028490000000001</c:v>
                </c:pt>
                <c:pt idx="4">
                  <c:v>-0.164420000000001</c:v>
                </c:pt>
              </c:numCache>
            </c:numRef>
          </c:val>
          <c:extLst xmlns:c16r2="http://schemas.microsoft.com/office/drawing/2015/06/chart">
            <c:ext xmlns:c16="http://schemas.microsoft.com/office/drawing/2014/chart" uri="{C3380CC4-5D6E-409C-BE32-E72D297353CC}">
              <c16:uniqueId val="{0000002B-F3A8-4802-A117-30092C561F45}"/>
            </c:ext>
          </c:extLst>
        </c:ser>
        <c:ser>
          <c:idx val="4"/>
          <c:order val="4"/>
          <c:tx>
            <c:v>Q5</c:v>
          </c:tx>
          <c:spPr>
            <a:solidFill>
              <a:schemeClr val="accent1">
                <a:shade val="53000"/>
              </a:schemeClr>
            </a:solidFill>
            <a:ln>
              <a:noFill/>
            </a:ln>
            <a:effectLst/>
          </c:spPr>
          <c:invertIfNegative val="0"/>
          <c:dPt>
            <c:idx val="0"/>
            <c:invertIfNegative val="0"/>
            <c:bubble3D val="0"/>
            <c:spPr>
              <a:solidFill>
                <a:srgbClr val="A9331F"/>
              </a:solidFill>
              <a:ln>
                <a:noFill/>
              </a:ln>
              <a:effectLst/>
            </c:spPr>
            <c:extLst xmlns:c16r2="http://schemas.microsoft.com/office/drawing/2015/06/chart">
              <c:ext xmlns:c16="http://schemas.microsoft.com/office/drawing/2014/chart" uri="{C3380CC4-5D6E-409C-BE32-E72D297353CC}">
                <c16:uniqueId val="{0000002D-F3A8-4802-A117-30092C561F45}"/>
              </c:ext>
            </c:extLst>
          </c:dPt>
          <c:dPt>
            <c:idx val="1"/>
            <c:invertIfNegative val="0"/>
            <c:bubble3D val="0"/>
            <c:spPr>
              <a:solidFill>
                <a:schemeClr val="tx1">
                  <a:lumMod val="75000"/>
                  <a:lumOff val="25000"/>
                </a:schemeClr>
              </a:solidFill>
              <a:ln>
                <a:noFill/>
              </a:ln>
              <a:effectLst/>
            </c:spPr>
            <c:extLst xmlns:c16r2="http://schemas.microsoft.com/office/drawing/2015/06/chart">
              <c:ext xmlns:c16="http://schemas.microsoft.com/office/drawing/2014/chart" uri="{C3380CC4-5D6E-409C-BE32-E72D297353CC}">
                <c16:uniqueId val="{0000002F-F3A8-4802-A117-30092C561F45}"/>
              </c:ext>
            </c:extLst>
          </c:dPt>
          <c:dPt>
            <c:idx val="2"/>
            <c:invertIfNegative val="0"/>
            <c:bubble3D val="0"/>
            <c:spPr>
              <a:solidFill>
                <a:srgbClr val="C49500"/>
              </a:solidFill>
              <a:ln>
                <a:noFill/>
              </a:ln>
              <a:effectLst/>
            </c:spPr>
            <c:extLst xmlns:c16r2="http://schemas.microsoft.com/office/drawing/2015/06/chart">
              <c:ext xmlns:c16="http://schemas.microsoft.com/office/drawing/2014/chart" uri="{C3380CC4-5D6E-409C-BE32-E72D297353CC}">
                <c16:uniqueId val="{00000031-F3A8-4802-A117-30092C561F45}"/>
              </c:ext>
            </c:extLst>
          </c:dPt>
          <c:dPt>
            <c:idx val="3"/>
            <c:invertIfNegative val="0"/>
            <c:bubble3D val="0"/>
            <c:spPr>
              <a:solidFill>
                <a:schemeClr val="tx2">
                  <a:lumMod val="50000"/>
                </a:schemeClr>
              </a:solidFill>
              <a:ln>
                <a:noFill/>
              </a:ln>
              <a:effectLst/>
            </c:spPr>
            <c:extLst xmlns:c16r2="http://schemas.microsoft.com/office/drawing/2015/06/chart">
              <c:ext xmlns:c16="http://schemas.microsoft.com/office/drawing/2014/chart" uri="{C3380CC4-5D6E-409C-BE32-E72D297353CC}">
                <c16:uniqueId val="{00000033-F3A8-4802-A117-30092C561F45}"/>
              </c:ext>
            </c:extLst>
          </c:dPt>
          <c:dPt>
            <c:idx val="4"/>
            <c:invertIfNegative val="0"/>
            <c:bubble3D val="0"/>
            <c:spPr>
              <a:solidFill>
                <a:schemeClr val="accent4">
                  <a:lumMod val="50000"/>
                </a:schemeClr>
              </a:solidFill>
              <a:ln>
                <a:noFill/>
              </a:ln>
              <a:effectLst/>
            </c:spPr>
            <c:extLst xmlns:c16r2="http://schemas.microsoft.com/office/drawing/2015/06/chart">
              <c:ext xmlns:c16="http://schemas.microsoft.com/office/drawing/2014/chart" uri="{C3380CC4-5D6E-409C-BE32-E72D297353CC}">
                <c16:uniqueId val="{00000035-F3A8-4802-A117-30092C561F45}"/>
              </c:ext>
            </c:extLst>
          </c:dPt>
          <c:cat>
            <c:strRef>
              <c:f>('VPHWB by RaceEth Table'!$A$6,'VPHWB by RaceEth Table'!$A$13,'VPHWB by RaceEth Table'!$A$20,'VPHWB by RaceEth Table'!$A$27,'VPHWB by RaceEth Table'!$A$34)</c:f>
              <c:strCache>
                <c:ptCount val="5"/>
                <c:pt idx="0">
                  <c:v>0:African American/Black</c:v>
                </c:pt>
                <c:pt idx="1">
                  <c:v>1:Asian/Native Hawaiian/other Pacific Islander</c:v>
                </c:pt>
                <c:pt idx="2">
                  <c:v>2:Hispanic, Latino(x)</c:v>
                </c:pt>
                <c:pt idx="3">
                  <c:v>3:White</c:v>
                </c:pt>
                <c:pt idx="4">
                  <c:v>4:Other</c:v>
                </c:pt>
              </c:strCache>
            </c:strRef>
          </c:cat>
          <c:val>
            <c:numRef>
              <c:f>('VPHWB by RaceEth Table'!$E$11,'VPHWB by RaceEth Table'!$E$18,'VPHWB by RaceEth Table'!$E$25,'VPHWB by RaceEth Table'!$E$32,'VPHWB by RaceEth Table'!$E$39)</c:f>
              <c:numCache>
                <c:formatCode>0.00</c:formatCode>
                <c:ptCount val="5"/>
                <c:pt idx="0">
                  <c:v>3.441969999999999</c:v>
                </c:pt>
                <c:pt idx="1">
                  <c:v>-2.582550000000001</c:v>
                </c:pt>
                <c:pt idx="2">
                  <c:v>1.04836</c:v>
                </c:pt>
                <c:pt idx="3">
                  <c:v>-0.39918</c:v>
                </c:pt>
                <c:pt idx="4">
                  <c:v>0.171739999999999</c:v>
                </c:pt>
              </c:numCache>
            </c:numRef>
          </c:val>
          <c:extLst xmlns:c16r2="http://schemas.microsoft.com/office/drawing/2015/06/chart">
            <c:ext xmlns:c16="http://schemas.microsoft.com/office/drawing/2014/chart" uri="{C3380CC4-5D6E-409C-BE32-E72D297353CC}">
              <c16:uniqueId val="{00000036-F3A8-4802-A117-30092C561F45}"/>
            </c:ext>
          </c:extLst>
        </c:ser>
        <c:dLbls>
          <c:showLegendKey val="0"/>
          <c:showVal val="0"/>
          <c:showCatName val="0"/>
          <c:showSerName val="0"/>
          <c:showPercent val="0"/>
          <c:showBubbleSize val="0"/>
        </c:dLbls>
        <c:gapWidth val="100"/>
        <c:overlap val="-10"/>
        <c:axId val="-2084972552"/>
        <c:axId val="-2084914424"/>
      </c:barChart>
      <c:catAx>
        <c:axId val="-208497255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high"/>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2084914424"/>
        <c:crosses val="autoZero"/>
        <c:auto val="1"/>
        <c:lblAlgn val="ctr"/>
        <c:lblOffset val="100"/>
        <c:noMultiLvlLbl val="0"/>
      </c:catAx>
      <c:valAx>
        <c:axId val="-2084914424"/>
        <c:scaling>
          <c:orientation val="minMax"/>
          <c:min val="-8.0"/>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2084972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600" b="1" i="0" u="none" strike="noStrike" cap="none" normalizeH="0" baseline="0">
                <a:effectLst/>
              </a:rPr>
              <a:t>Language and Cognitive Development </a:t>
            </a:r>
            <a:r>
              <a:rPr lang="en-US"/>
              <a:t>Mean Centered Bar Graphs by </a:t>
            </a:r>
            <a:r>
              <a:rPr lang="en-US" sz="1600" b="1" i="0" u="none" strike="noStrike" cap="none" normalizeH="0" baseline="0">
                <a:effectLst/>
              </a:rPr>
              <a:t>Race/Ethnicity</a:t>
            </a:r>
            <a:r>
              <a:rPr lang="en-US"/>
              <a:t> and Median Income Quintile</a:t>
            </a:r>
          </a:p>
        </c:rich>
      </c:tx>
      <c:overlay val="0"/>
      <c:spPr>
        <a:noFill/>
        <a:ln>
          <a:noFill/>
        </a:ln>
        <a:effectLst/>
      </c:spPr>
    </c:title>
    <c:autoTitleDeleted val="0"/>
    <c:plotArea>
      <c:layout>
        <c:manualLayout>
          <c:layoutTarget val="inner"/>
          <c:xMode val="edge"/>
          <c:yMode val="edge"/>
          <c:x val="0.07799540510553"/>
          <c:y val="0.214753020523917"/>
          <c:w val="0.898955878288918"/>
          <c:h val="0.665593856167083"/>
        </c:manualLayout>
      </c:layout>
      <c:barChart>
        <c:barDir val="col"/>
        <c:grouping val="clustered"/>
        <c:varyColors val="0"/>
        <c:ser>
          <c:idx val="0"/>
          <c:order val="0"/>
          <c:tx>
            <c:v>Q1</c:v>
          </c:tx>
          <c:spPr>
            <a:solidFill>
              <a:schemeClr val="accent1">
                <a:tint val="54000"/>
              </a:schemeClr>
            </a:solidFill>
            <a:ln>
              <a:noFill/>
            </a:ln>
            <a:effectLst/>
          </c:spPr>
          <c:invertIfNegative val="0"/>
          <c:dPt>
            <c:idx val="0"/>
            <c:invertIfNegative val="0"/>
            <c:bubble3D val="0"/>
            <c:spPr>
              <a:solidFill>
                <a:schemeClr val="accent5">
                  <a:lumMod val="40000"/>
                  <a:lumOff val="60000"/>
                </a:schemeClr>
              </a:solidFill>
              <a:ln>
                <a:noFill/>
              </a:ln>
              <a:effectLst/>
            </c:spPr>
            <c:extLst xmlns:c16r2="http://schemas.microsoft.com/office/drawing/2015/06/chart">
              <c:ext xmlns:c16="http://schemas.microsoft.com/office/drawing/2014/chart" uri="{C3380CC4-5D6E-409C-BE32-E72D297353CC}">
                <c16:uniqueId val="{00000001-1101-4636-A48A-4A013A735851}"/>
              </c:ext>
            </c:extLst>
          </c:dPt>
          <c:dPt>
            <c:idx val="1"/>
            <c:invertIfNegative val="0"/>
            <c:bubble3D val="0"/>
            <c:spPr>
              <a:solidFill>
                <a:schemeClr val="bg1">
                  <a:lumMod val="85000"/>
                </a:schemeClr>
              </a:solidFill>
              <a:ln>
                <a:noFill/>
              </a:ln>
              <a:effectLst/>
            </c:spPr>
            <c:extLst xmlns:c16r2="http://schemas.microsoft.com/office/drawing/2015/06/chart">
              <c:ext xmlns:c16="http://schemas.microsoft.com/office/drawing/2014/chart" uri="{C3380CC4-5D6E-409C-BE32-E72D297353CC}">
                <c16:uniqueId val="{00000003-1101-4636-A48A-4A013A735851}"/>
              </c:ext>
            </c:extLst>
          </c:dPt>
          <c:dPt>
            <c:idx val="2"/>
            <c:invertIfNegative val="0"/>
            <c:bubble3D val="0"/>
            <c:spPr>
              <a:solidFill>
                <a:srgbClr val="FFEEB7"/>
              </a:solidFill>
              <a:ln>
                <a:noFill/>
              </a:ln>
              <a:effectLst/>
            </c:spPr>
            <c:extLst xmlns:c16r2="http://schemas.microsoft.com/office/drawing/2015/06/chart">
              <c:ext xmlns:c16="http://schemas.microsoft.com/office/drawing/2014/chart" uri="{C3380CC4-5D6E-409C-BE32-E72D297353CC}">
                <c16:uniqueId val="{00000005-1101-4636-A48A-4A013A735851}"/>
              </c:ext>
            </c:extLst>
          </c:dPt>
          <c:dPt>
            <c:idx val="3"/>
            <c:invertIfNegative val="0"/>
            <c:bubble3D val="0"/>
            <c:spPr>
              <a:solidFill>
                <a:schemeClr val="bg2">
                  <a:lumMod val="40000"/>
                  <a:lumOff val="60000"/>
                </a:schemeClr>
              </a:solidFill>
              <a:ln>
                <a:noFill/>
              </a:ln>
              <a:effectLst/>
            </c:spPr>
            <c:extLst xmlns:c16r2="http://schemas.microsoft.com/office/drawing/2015/06/chart">
              <c:ext xmlns:c16="http://schemas.microsoft.com/office/drawing/2014/chart" uri="{C3380CC4-5D6E-409C-BE32-E72D297353CC}">
                <c16:uniqueId val="{00000007-1101-4636-A48A-4A013A735851}"/>
              </c:ext>
            </c:extLst>
          </c:dPt>
          <c:dPt>
            <c:idx val="4"/>
            <c:invertIfNegative val="0"/>
            <c:bubble3D val="0"/>
            <c:spPr>
              <a:solidFill>
                <a:schemeClr val="accent4">
                  <a:lumMod val="20000"/>
                  <a:lumOff val="80000"/>
                </a:schemeClr>
              </a:solidFill>
              <a:ln>
                <a:noFill/>
              </a:ln>
              <a:effectLst/>
            </c:spPr>
            <c:extLst xmlns:c16r2="http://schemas.microsoft.com/office/drawing/2015/06/chart">
              <c:ext xmlns:c16="http://schemas.microsoft.com/office/drawing/2014/chart" uri="{C3380CC4-5D6E-409C-BE32-E72D297353CC}">
                <c16:uniqueId val="{00000009-1101-4636-A48A-4A013A735851}"/>
              </c:ext>
            </c:extLst>
          </c:dPt>
          <c:cat>
            <c:strRef>
              <c:f>('VLC by RaceEth Table'!$A$6,'VLC by RaceEth Table'!$A$13,'VLC by RaceEth Table'!$A$20,'VLC by RaceEth Table'!$A$27,'VLC by RaceEth Table'!$A$34)</c:f>
              <c:strCache>
                <c:ptCount val="5"/>
                <c:pt idx="0">
                  <c:v>0:African American/Black</c:v>
                </c:pt>
                <c:pt idx="1">
                  <c:v>1:Asian/Native Hawaiian/other Pacific Islander</c:v>
                </c:pt>
                <c:pt idx="2">
                  <c:v>2:Hispanic, Latin(x)</c:v>
                </c:pt>
                <c:pt idx="3">
                  <c:v>3:White</c:v>
                </c:pt>
                <c:pt idx="4">
                  <c:v>4:Other</c:v>
                </c:pt>
              </c:strCache>
            </c:strRef>
          </c:cat>
          <c:val>
            <c:numRef>
              <c:f>('VLC by RaceEth Table'!$E$7,'VLC by RaceEth Table'!$E$14,'VLC by RaceEth Table'!$E$21,'VLC by RaceEth Table'!$E$28,'VLC by RaceEth Table'!$E$35)</c:f>
              <c:numCache>
                <c:formatCode>0.00</c:formatCode>
                <c:ptCount val="5"/>
                <c:pt idx="0">
                  <c:v>1.433439999999999</c:v>
                </c:pt>
                <c:pt idx="1">
                  <c:v>-1.861699999999999</c:v>
                </c:pt>
                <c:pt idx="2">
                  <c:v>-0.366069999999999</c:v>
                </c:pt>
                <c:pt idx="3">
                  <c:v>1.835350000000002</c:v>
                </c:pt>
                <c:pt idx="4">
                  <c:v>-0.732469999999999</c:v>
                </c:pt>
              </c:numCache>
            </c:numRef>
          </c:val>
          <c:extLst xmlns:c16r2="http://schemas.microsoft.com/office/drawing/2015/06/chart">
            <c:ext xmlns:c16="http://schemas.microsoft.com/office/drawing/2014/chart" uri="{C3380CC4-5D6E-409C-BE32-E72D297353CC}">
              <c16:uniqueId val="{0000000A-1101-4636-A48A-4A013A735851}"/>
            </c:ext>
          </c:extLst>
        </c:ser>
        <c:ser>
          <c:idx val="1"/>
          <c:order val="1"/>
          <c:tx>
            <c:v>Q2</c:v>
          </c:tx>
          <c:spPr>
            <a:solidFill>
              <a:schemeClr val="accent1">
                <a:tint val="77000"/>
              </a:schemeClr>
            </a:solidFill>
            <a:ln>
              <a:noFill/>
            </a:ln>
            <a:effectLst/>
          </c:spPr>
          <c:invertIfNegative val="0"/>
          <c:dPt>
            <c:idx val="0"/>
            <c:invertIfNegative val="0"/>
            <c:bubble3D val="0"/>
            <c:spPr>
              <a:solidFill>
                <a:schemeClr val="accent5">
                  <a:lumMod val="60000"/>
                  <a:lumOff val="40000"/>
                </a:schemeClr>
              </a:solidFill>
              <a:ln>
                <a:noFill/>
              </a:ln>
              <a:effectLst/>
            </c:spPr>
            <c:extLst xmlns:c16r2="http://schemas.microsoft.com/office/drawing/2015/06/chart">
              <c:ext xmlns:c16="http://schemas.microsoft.com/office/drawing/2014/chart" uri="{C3380CC4-5D6E-409C-BE32-E72D297353CC}">
                <c16:uniqueId val="{0000000C-1101-4636-A48A-4A013A735851}"/>
              </c:ext>
            </c:extLst>
          </c:dPt>
          <c:dPt>
            <c:idx val="1"/>
            <c:invertIfNegative val="0"/>
            <c:bubble3D val="0"/>
            <c:spPr>
              <a:solidFill>
                <a:schemeClr val="bg1">
                  <a:lumMod val="85000"/>
                </a:schemeClr>
              </a:solidFill>
              <a:ln>
                <a:noFill/>
              </a:ln>
              <a:effectLst/>
            </c:spPr>
            <c:extLst xmlns:c16r2="http://schemas.microsoft.com/office/drawing/2015/06/chart">
              <c:ext xmlns:c16="http://schemas.microsoft.com/office/drawing/2014/chart" uri="{C3380CC4-5D6E-409C-BE32-E72D297353CC}">
                <c16:uniqueId val="{0000000E-1101-4636-A48A-4A013A735851}"/>
              </c:ext>
            </c:extLst>
          </c:dPt>
          <c:dPt>
            <c:idx val="2"/>
            <c:invertIfNegative val="0"/>
            <c:bubble3D val="0"/>
            <c:spPr>
              <a:solidFill>
                <a:srgbClr val="FFE285"/>
              </a:solidFill>
              <a:ln>
                <a:noFill/>
              </a:ln>
              <a:effectLst/>
            </c:spPr>
            <c:extLst xmlns:c16r2="http://schemas.microsoft.com/office/drawing/2015/06/chart">
              <c:ext xmlns:c16="http://schemas.microsoft.com/office/drawing/2014/chart" uri="{C3380CC4-5D6E-409C-BE32-E72D297353CC}">
                <c16:uniqueId val="{00000010-1101-4636-A48A-4A013A735851}"/>
              </c:ext>
            </c:extLst>
          </c:dPt>
          <c:dPt>
            <c:idx val="3"/>
            <c:invertIfNegative val="0"/>
            <c:bubble3D val="0"/>
            <c:spPr>
              <a:solidFill>
                <a:schemeClr val="bg2"/>
              </a:solidFill>
              <a:ln>
                <a:noFill/>
              </a:ln>
              <a:effectLst/>
            </c:spPr>
            <c:extLst xmlns:c16r2="http://schemas.microsoft.com/office/drawing/2015/06/chart">
              <c:ext xmlns:c16="http://schemas.microsoft.com/office/drawing/2014/chart" uri="{C3380CC4-5D6E-409C-BE32-E72D297353CC}">
                <c16:uniqueId val="{00000012-1101-4636-A48A-4A013A735851}"/>
              </c:ext>
            </c:extLst>
          </c:dPt>
          <c:dPt>
            <c:idx val="4"/>
            <c:invertIfNegative val="0"/>
            <c:bubble3D val="0"/>
            <c:spPr>
              <a:solidFill>
                <a:schemeClr val="accent4">
                  <a:lumMod val="60000"/>
                  <a:lumOff val="40000"/>
                </a:schemeClr>
              </a:solidFill>
              <a:ln>
                <a:noFill/>
              </a:ln>
              <a:effectLst/>
            </c:spPr>
            <c:extLst xmlns:c16r2="http://schemas.microsoft.com/office/drawing/2015/06/chart">
              <c:ext xmlns:c16="http://schemas.microsoft.com/office/drawing/2014/chart" uri="{C3380CC4-5D6E-409C-BE32-E72D297353CC}">
                <c16:uniqueId val="{00000014-1101-4636-A48A-4A013A735851}"/>
              </c:ext>
            </c:extLst>
          </c:dPt>
          <c:cat>
            <c:strRef>
              <c:f>('VLC by RaceEth Table'!$A$6,'VLC by RaceEth Table'!$A$13,'VLC by RaceEth Table'!$A$20,'VLC by RaceEth Table'!$A$27,'VLC by RaceEth Table'!$A$34)</c:f>
              <c:strCache>
                <c:ptCount val="5"/>
                <c:pt idx="0">
                  <c:v>0:African American/Black</c:v>
                </c:pt>
                <c:pt idx="1">
                  <c:v>1:Asian/Native Hawaiian/other Pacific Islander</c:v>
                </c:pt>
                <c:pt idx="2">
                  <c:v>2:Hispanic, Latin(x)</c:v>
                </c:pt>
                <c:pt idx="3">
                  <c:v>3:White</c:v>
                </c:pt>
                <c:pt idx="4">
                  <c:v>4:Other</c:v>
                </c:pt>
              </c:strCache>
            </c:strRef>
          </c:cat>
          <c:val>
            <c:numRef>
              <c:f>('VLC by RaceEth Table'!$E$8,'VLC by RaceEth Table'!$E$15,'VLC by RaceEth Table'!$E$22,'VLC by RaceEth Table'!$E$29,'VLC by RaceEth Table'!$E$36)</c:f>
              <c:numCache>
                <c:formatCode>0.00</c:formatCode>
                <c:ptCount val="5"/>
                <c:pt idx="0">
                  <c:v>1.366129999999998</c:v>
                </c:pt>
                <c:pt idx="1">
                  <c:v>-0.61683</c:v>
                </c:pt>
                <c:pt idx="2">
                  <c:v>0.185689999999999</c:v>
                </c:pt>
                <c:pt idx="3">
                  <c:v>-3.11398</c:v>
                </c:pt>
                <c:pt idx="4">
                  <c:v>-1.634049999999999</c:v>
                </c:pt>
              </c:numCache>
            </c:numRef>
          </c:val>
          <c:extLst xmlns:c16r2="http://schemas.microsoft.com/office/drawing/2015/06/chart">
            <c:ext xmlns:c16="http://schemas.microsoft.com/office/drawing/2014/chart" uri="{C3380CC4-5D6E-409C-BE32-E72D297353CC}">
              <c16:uniqueId val="{00000015-1101-4636-A48A-4A013A735851}"/>
            </c:ext>
          </c:extLst>
        </c:ser>
        <c:ser>
          <c:idx val="2"/>
          <c:order val="2"/>
          <c:tx>
            <c:v>Q3</c:v>
          </c:tx>
          <c:spPr>
            <a:solidFill>
              <a:schemeClr val="accent1"/>
            </a:solidFill>
            <a:ln>
              <a:noFill/>
            </a:ln>
            <a:effectLst/>
          </c:spPr>
          <c:invertIfNegative val="0"/>
          <c:dPt>
            <c:idx val="0"/>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17-1101-4636-A48A-4A013A735851}"/>
              </c:ext>
            </c:extLst>
          </c:dPt>
          <c:dPt>
            <c:idx val="1"/>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19-1101-4636-A48A-4A013A735851}"/>
              </c:ext>
            </c:extLst>
          </c:dPt>
          <c:dPt>
            <c:idx val="2"/>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1B-1101-4636-A48A-4A013A735851}"/>
              </c:ext>
            </c:extLst>
          </c:dPt>
          <c:dPt>
            <c:idx val="3"/>
            <c:invertIfNegative val="0"/>
            <c:bubble3D val="0"/>
            <c:spPr>
              <a:solidFill>
                <a:schemeClr val="bg2">
                  <a:lumMod val="50000"/>
                </a:schemeClr>
              </a:solidFill>
              <a:ln>
                <a:noFill/>
              </a:ln>
              <a:effectLst/>
            </c:spPr>
            <c:extLst xmlns:c16r2="http://schemas.microsoft.com/office/drawing/2015/06/chart">
              <c:ext xmlns:c16="http://schemas.microsoft.com/office/drawing/2014/chart" uri="{C3380CC4-5D6E-409C-BE32-E72D297353CC}">
                <c16:uniqueId val="{0000001D-1101-4636-A48A-4A013A735851}"/>
              </c:ext>
            </c:extLst>
          </c:dPt>
          <c:dPt>
            <c:idx val="4"/>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1F-1101-4636-A48A-4A013A735851}"/>
              </c:ext>
            </c:extLst>
          </c:dPt>
          <c:cat>
            <c:strRef>
              <c:f>('VLC by RaceEth Table'!$A$6,'VLC by RaceEth Table'!$A$13,'VLC by RaceEth Table'!$A$20,'VLC by RaceEth Table'!$A$27,'VLC by RaceEth Table'!$A$34)</c:f>
              <c:strCache>
                <c:ptCount val="5"/>
                <c:pt idx="0">
                  <c:v>0:African American/Black</c:v>
                </c:pt>
                <c:pt idx="1">
                  <c:v>1:Asian/Native Hawaiian/other Pacific Islander</c:v>
                </c:pt>
                <c:pt idx="2">
                  <c:v>2:Hispanic, Latin(x)</c:v>
                </c:pt>
                <c:pt idx="3">
                  <c:v>3:White</c:v>
                </c:pt>
                <c:pt idx="4">
                  <c:v>4:Other</c:v>
                </c:pt>
              </c:strCache>
            </c:strRef>
          </c:cat>
          <c:val>
            <c:numRef>
              <c:f>('VLC by RaceEth Table'!$E$9,'VLC by RaceEth Table'!$E$16,'VLC by RaceEth Table'!$E$23,'VLC by RaceEth Table'!$E$30,'VLC by RaceEth Table'!$E$37)</c:f>
              <c:numCache>
                <c:formatCode>0.00</c:formatCode>
                <c:ptCount val="5"/>
                <c:pt idx="0">
                  <c:v>0.50876</c:v>
                </c:pt>
                <c:pt idx="1">
                  <c:v>-4.525989999999998</c:v>
                </c:pt>
                <c:pt idx="2">
                  <c:v>1.380790000000001</c:v>
                </c:pt>
                <c:pt idx="3">
                  <c:v>-5.127799999999998</c:v>
                </c:pt>
                <c:pt idx="4">
                  <c:v>-1.3984</c:v>
                </c:pt>
              </c:numCache>
            </c:numRef>
          </c:val>
          <c:extLst xmlns:c16r2="http://schemas.microsoft.com/office/drawing/2015/06/chart">
            <c:ext xmlns:c16="http://schemas.microsoft.com/office/drawing/2014/chart" uri="{C3380CC4-5D6E-409C-BE32-E72D297353CC}">
              <c16:uniqueId val="{00000020-1101-4636-A48A-4A013A735851}"/>
            </c:ext>
          </c:extLst>
        </c:ser>
        <c:ser>
          <c:idx val="3"/>
          <c:order val="3"/>
          <c:tx>
            <c:v>Q4</c:v>
          </c:tx>
          <c:spPr>
            <a:solidFill>
              <a:schemeClr val="accent1">
                <a:shade val="76000"/>
              </a:schemeClr>
            </a:solidFill>
            <a:ln>
              <a:noFill/>
            </a:ln>
            <a:effectLst/>
          </c:spPr>
          <c:invertIfNegative val="0"/>
          <c:dPt>
            <c:idx val="0"/>
            <c:invertIfNegative val="0"/>
            <c:bubble3D val="0"/>
            <c:spPr>
              <a:solidFill>
                <a:srgbClr val="DC4F28"/>
              </a:solidFill>
              <a:ln>
                <a:noFill/>
              </a:ln>
              <a:effectLst/>
            </c:spPr>
            <c:extLst xmlns:c16r2="http://schemas.microsoft.com/office/drawing/2015/06/chart">
              <c:ext xmlns:c16="http://schemas.microsoft.com/office/drawing/2014/chart" uri="{C3380CC4-5D6E-409C-BE32-E72D297353CC}">
                <c16:uniqueId val="{00000022-1101-4636-A48A-4A013A735851}"/>
              </c:ext>
            </c:extLst>
          </c:dPt>
          <c:dPt>
            <c:idx val="1"/>
            <c:invertIfNegative val="0"/>
            <c:bubble3D val="0"/>
            <c:spPr>
              <a:solidFill>
                <a:schemeClr val="tx1">
                  <a:lumMod val="50000"/>
                  <a:lumOff val="50000"/>
                </a:schemeClr>
              </a:solidFill>
              <a:ln>
                <a:noFill/>
              </a:ln>
              <a:effectLst/>
            </c:spPr>
            <c:extLst xmlns:c16r2="http://schemas.microsoft.com/office/drawing/2015/06/chart">
              <c:ext xmlns:c16="http://schemas.microsoft.com/office/drawing/2014/chart" uri="{C3380CC4-5D6E-409C-BE32-E72D297353CC}">
                <c16:uniqueId val="{00000024-1101-4636-A48A-4A013A735851}"/>
              </c:ext>
            </c:extLst>
          </c:dPt>
          <c:dPt>
            <c:idx val="2"/>
            <c:invertIfNegative val="0"/>
            <c:bubble3D val="0"/>
            <c:spPr>
              <a:solidFill>
                <a:srgbClr val="E6AF00"/>
              </a:solidFill>
              <a:ln>
                <a:noFill/>
              </a:ln>
              <a:effectLst/>
            </c:spPr>
            <c:extLst xmlns:c16r2="http://schemas.microsoft.com/office/drawing/2015/06/chart">
              <c:ext xmlns:c16="http://schemas.microsoft.com/office/drawing/2014/chart" uri="{C3380CC4-5D6E-409C-BE32-E72D297353CC}">
                <c16:uniqueId val="{00000026-1101-4636-A48A-4A013A735851}"/>
              </c:ext>
            </c:extLst>
          </c:dPt>
          <c:dPt>
            <c:idx val="3"/>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28-1101-4636-A48A-4A013A735851}"/>
              </c:ext>
            </c:extLst>
          </c:dPt>
          <c:dPt>
            <c:idx val="4"/>
            <c:invertIfNegative val="0"/>
            <c:bubble3D val="0"/>
            <c:spPr>
              <a:solidFill>
                <a:schemeClr val="accent4">
                  <a:lumMod val="75000"/>
                </a:schemeClr>
              </a:solidFill>
              <a:ln>
                <a:noFill/>
              </a:ln>
              <a:effectLst/>
            </c:spPr>
            <c:extLst xmlns:c16r2="http://schemas.microsoft.com/office/drawing/2015/06/chart">
              <c:ext xmlns:c16="http://schemas.microsoft.com/office/drawing/2014/chart" uri="{C3380CC4-5D6E-409C-BE32-E72D297353CC}">
                <c16:uniqueId val="{0000002A-1101-4636-A48A-4A013A735851}"/>
              </c:ext>
            </c:extLst>
          </c:dPt>
          <c:cat>
            <c:strRef>
              <c:f>('VLC by RaceEth Table'!$A$6,'VLC by RaceEth Table'!$A$13,'VLC by RaceEth Table'!$A$20,'VLC by RaceEth Table'!$A$27,'VLC by RaceEth Table'!$A$34)</c:f>
              <c:strCache>
                <c:ptCount val="5"/>
                <c:pt idx="0">
                  <c:v>0:African American/Black</c:v>
                </c:pt>
                <c:pt idx="1">
                  <c:v>1:Asian/Native Hawaiian/other Pacific Islander</c:v>
                </c:pt>
                <c:pt idx="2">
                  <c:v>2:Hispanic, Latin(x)</c:v>
                </c:pt>
                <c:pt idx="3">
                  <c:v>3:White</c:v>
                </c:pt>
                <c:pt idx="4">
                  <c:v>4:Other</c:v>
                </c:pt>
              </c:strCache>
            </c:strRef>
          </c:cat>
          <c:val>
            <c:numRef>
              <c:f>('VLC by RaceEth Table'!$E$10,'VLC by RaceEth Table'!$E$17,'VLC by RaceEth Table'!$E$24,'VLC by RaceEth Table'!$E$31,'VLC by RaceEth Table'!$E$38)</c:f>
              <c:numCache>
                <c:formatCode>0.00</c:formatCode>
                <c:ptCount val="5"/>
                <c:pt idx="0">
                  <c:v>0.11018</c:v>
                </c:pt>
                <c:pt idx="1">
                  <c:v>-3.453069999999999</c:v>
                </c:pt>
                <c:pt idx="2">
                  <c:v>2.09203</c:v>
                </c:pt>
                <c:pt idx="3">
                  <c:v>-4.357349999999999</c:v>
                </c:pt>
                <c:pt idx="4">
                  <c:v>-0.46259</c:v>
                </c:pt>
              </c:numCache>
            </c:numRef>
          </c:val>
          <c:extLst xmlns:c16r2="http://schemas.microsoft.com/office/drawing/2015/06/chart">
            <c:ext xmlns:c16="http://schemas.microsoft.com/office/drawing/2014/chart" uri="{C3380CC4-5D6E-409C-BE32-E72D297353CC}">
              <c16:uniqueId val="{0000002B-1101-4636-A48A-4A013A735851}"/>
            </c:ext>
          </c:extLst>
        </c:ser>
        <c:ser>
          <c:idx val="4"/>
          <c:order val="4"/>
          <c:tx>
            <c:v>Q5</c:v>
          </c:tx>
          <c:spPr>
            <a:solidFill>
              <a:schemeClr val="accent1">
                <a:shade val="53000"/>
              </a:schemeClr>
            </a:solidFill>
            <a:ln>
              <a:noFill/>
            </a:ln>
            <a:effectLst/>
          </c:spPr>
          <c:invertIfNegative val="0"/>
          <c:dPt>
            <c:idx val="0"/>
            <c:invertIfNegative val="0"/>
            <c:bubble3D val="0"/>
            <c:spPr>
              <a:solidFill>
                <a:srgbClr val="A9331F"/>
              </a:solidFill>
              <a:ln>
                <a:noFill/>
              </a:ln>
              <a:effectLst/>
            </c:spPr>
            <c:extLst xmlns:c16r2="http://schemas.microsoft.com/office/drawing/2015/06/chart">
              <c:ext xmlns:c16="http://schemas.microsoft.com/office/drawing/2014/chart" uri="{C3380CC4-5D6E-409C-BE32-E72D297353CC}">
                <c16:uniqueId val="{0000002D-1101-4636-A48A-4A013A735851}"/>
              </c:ext>
            </c:extLst>
          </c:dPt>
          <c:dPt>
            <c:idx val="1"/>
            <c:invertIfNegative val="0"/>
            <c:bubble3D val="0"/>
            <c:spPr>
              <a:solidFill>
                <a:schemeClr val="tx1">
                  <a:lumMod val="75000"/>
                  <a:lumOff val="25000"/>
                </a:schemeClr>
              </a:solidFill>
              <a:ln>
                <a:noFill/>
              </a:ln>
              <a:effectLst/>
            </c:spPr>
            <c:extLst xmlns:c16r2="http://schemas.microsoft.com/office/drawing/2015/06/chart">
              <c:ext xmlns:c16="http://schemas.microsoft.com/office/drawing/2014/chart" uri="{C3380CC4-5D6E-409C-BE32-E72D297353CC}">
                <c16:uniqueId val="{0000002F-1101-4636-A48A-4A013A735851}"/>
              </c:ext>
            </c:extLst>
          </c:dPt>
          <c:dPt>
            <c:idx val="2"/>
            <c:invertIfNegative val="0"/>
            <c:bubble3D val="0"/>
            <c:spPr>
              <a:solidFill>
                <a:srgbClr val="C49500"/>
              </a:solidFill>
              <a:ln>
                <a:noFill/>
              </a:ln>
              <a:effectLst/>
            </c:spPr>
            <c:extLst xmlns:c16r2="http://schemas.microsoft.com/office/drawing/2015/06/chart">
              <c:ext xmlns:c16="http://schemas.microsoft.com/office/drawing/2014/chart" uri="{C3380CC4-5D6E-409C-BE32-E72D297353CC}">
                <c16:uniqueId val="{00000031-1101-4636-A48A-4A013A735851}"/>
              </c:ext>
            </c:extLst>
          </c:dPt>
          <c:dPt>
            <c:idx val="3"/>
            <c:invertIfNegative val="0"/>
            <c:bubble3D val="0"/>
            <c:spPr>
              <a:solidFill>
                <a:schemeClr val="tx2">
                  <a:lumMod val="50000"/>
                </a:schemeClr>
              </a:solidFill>
              <a:ln>
                <a:noFill/>
              </a:ln>
              <a:effectLst/>
            </c:spPr>
            <c:extLst xmlns:c16r2="http://schemas.microsoft.com/office/drawing/2015/06/chart">
              <c:ext xmlns:c16="http://schemas.microsoft.com/office/drawing/2014/chart" uri="{C3380CC4-5D6E-409C-BE32-E72D297353CC}">
                <c16:uniqueId val="{00000033-1101-4636-A48A-4A013A735851}"/>
              </c:ext>
            </c:extLst>
          </c:dPt>
          <c:dPt>
            <c:idx val="4"/>
            <c:invertIfNegative val="0"/>
            <c:bubble3D val="0"/>
            <c:spPr>
              <a:solidFill>
                <a:schemeClr val="accent4">
                  <a:lumMod val="50000"/>
                </a:schemeClr>
              </a:solidFill>
              <a:ln>
                <a:noFill/>
              </a:ln>
              <a:effectLst/>
            </c:spPr>
            <c:extLst xmlns:c16r2="http://schemas.microsoft.com/office/drawing/2015/06/chart">
              <c:ext xmlns:c16="http://schemas.microsoft.com/office/drawing/2014/chart" uri="{C3380CC4-5D6E-409C-BE32-E72D297353CC}">
                <c16:uniqueId val="{00000035-1101-4636-A48A-4A013A735851}"/>
              </c:ext>
            </c:extLst>
          </c:dPt>
          <c:cat>
            <c:strRef>
              <c:f>('VLC by RaceEth Table'!$A$6,'VLC by RaceEth Table'!$A$13,'VLC by RaceEth Table'!$A$20,'VLC by RaceEth Table'!$A$27,'VLC by RaceEth Table'!$A$34)</c:f>
              <c:strCache>
                <c:ptCount val="5"/>
                <c:pt idx="0">
                  <c:v>0:African American/Black</c:v>
                </c:pt>
                <c:pt idx="1">
                  <c:v>1:Asian/Native Hawaiian/other Pacific Islander</c:v>
                </c:pt>
                <c:pt idx="2">
                  <c:v>2:Hispanic, Latin(x)</c:v>
                </c:pt>
                <c:pt idx="3">
                  <c:v>3:White</c:v>
                </c:pt>
                <c:pt idx="4">
                  <c:v>4:Other</c:v>
                </c:pt>
              </c:strCache>
            </c:strRef>
          </c:cat>
          <c:val>
            <c:numRef>
              <c:f>('VLC by RaceEth Table'!$E$11,'VLC by RaceEth Table'!$E$18,'VLC by RaceEth Table'!$E$25,'VLC by RaceEth Table'!$E$32,'VLC by RaceEth Table'!$E$39)</c:f>
              <c:numCache>
                <c:formatCode>0.00</c:formatCode>
                <c:ptCount val="5"/>
                <c:pt idx="0">
                  <c:v>2.706099999999999</c:v>
                </c:pt>
                <c:pt idx="1">
                  <c:v>-2.399519999999999</c:v>
                </c:pt>
                <c:pt idx="2">
                  <c:v>2.675889999999999</c:v>
                </c:pt>
                <c:pt idx="3">
                  <c:v>-1.60906</c:v>
                </c:pt>
                <c:pt idx="4">
                  <c:v>-0.17459</c:v>
                </c:pt>
              </c:numCache>
            </c:numRef>
          </c:val>
          <c:extLst xmlns:c16r2="http://schemas.microsoft.com/office/drawing/2015/06/chart">
            <c:ext xmlns:c16="http://schemas.microsoft.com/office/drawing/2014/chart" uri="{C3380CC4-5D6E-409C-BE32-E72D297353CC}">
              <c16:uniqueId val="{00000036-1101-4636-A48A-4A013A735851}"/>
            </c:ext>
          </c:extLst>
        </c:ser>
        <c:dLbls>
          <c:showLegendKey val="0"/>
          <c:showVal val="0"/>
          <c:showCatName val="0"/>
          <c:showSerName val="0"/>
          <c:showPercent val="0"/>
          <c:showBubbleSize val="0"/>
        </c:dLbls>
        <c:gapWidth val="100"/>
        <c:overlap val="-10"/>
        <c:axId val="-2085337336"/>
        <c:axId val="-2107195512"/>
      </c:barChart>
      <c:catAx>
        <c:axId val="-208533733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high"/>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2107195512"/>
        <c:crosses val="autoZero"/>
        <c:auto val="1"/>
        <c:lblAlgn val="ctr"/>
        <c:lblOffset val="100"/>
        <c:noMultiLvlLbl val="0"/>
      </c:catAx>
      <c:valAx>
        <c:axId val="-2107195512"/>
        <c:scaling>
          <c:orientation val="minMax"/>
          <c:max val="10.0"/>
          <c:min val="-8.0"/>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2085337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600" b="1" i="0" u="none" strike="noStrike" cap="none" normalizeH="0" baseline="0">
                <a:effectLst/>
              </a:rPr>
              <a:t>General Knowledge and Communication </a:t>
            </a:r>
            <a:r>
              <a:rPr lang="en-US"/>
              <a:t>Mean Centered Bar Graphs by </a:t>
            </a:r>
            <a:r>
              <a:rPr lang="en-US" sz="1600" b="1" i="0" u="none" strike="noStrike" cap="none" normalizeH="0" baseline="0">
                <a:effectLst/>
              </a:rPr>
              <a:t>Race/Ethnicity</a:t>
            </a:r>
            <a:r>
              <a:rPr lang="en-US"/>
              <a:t> and Median Income Quintile</a:t>
            </a:r>
          </a:p>
        </c:rich>
      </c:tx>
      <c:overlay val="0"/>
      <c:spPr>
        <a:noFill/>
        <a:ln>
          <a:noFill/>
        </a:ln>
        <a:effectLst/>
      </c:spPr>
    </c:title>
    <c:autoTitleDeleted val="0"/>
    <c:plotArea>
      <c:layout>
        <c:manualLayout>
          <c:layoutTarget val="inner"/>
          <c:xMode val="edge"/>
          <c:yMode val="edge"/>
          <c:x val="0.07799540510553"/>
          <c:y val="0.21290113735783"/>
          <c:w val="0.898955878288918"/>
          <c:h val="0.667445756780403"/>
        </c:manualLayout>
      </c:layout>
      <c:barChart>
        <c:barDir val="col"/>
        <c:grouping val="clustered"/>
        <c:varyColors val="0"/>
        <c:ser>
          <c:idx val="1"/>
          <c:order val="0"/>
          <c:tx>
            <c:v>Q1</c:v>
          </c:tx>
          <c:spPr>
            <a:solidFill>
              <a:srgbClr val="B5B7C0"/>
            </a:solidFill>
            <a:ln>
              <a:noFill/>
            </a:ln>
            <a:effectLst/>
          </c:spPr>
          <c:invertIfNegative val="0"/>
          <c:dPt>
            <c:idx val="0"/>
            <c:invertIfNegative val="0"/>
            <c:bubble3D val="0"/>
            <c:spPr>
              <a:solidFill>
                <a:schemeClr val="accent5">
                  <a:lumMod val="40000"/>
                  <a:lumOff val="60000"/>
                </a:schemeClr>
              </a:solidFill>
              <a:ln>
                <a:noFill/>
              </a:ln>
              <a:effectLst/>
            </c:spPr>
            <c:extLst xmlns:c16r2="http://schemas.microsoft.com/office/drawing/2015/06/chart">
              <c:ext xmlns:c16="http://schemas.microsoft.com/office/drawing/2014/chart" uri="{C3380CC4-5D6E-409C-BE32-E72D297353CC}">
                <c16:uniqueId val="{00000001-D178-446B-BCF3-51DFD15DAB5D}"/>
              </c:ext>
            </c:extLst>
          </c:dPt>
          <c:dPt>
            <c:idx val="1"/>
            <c:invertIfNegative val="0"/>
            <c:bubble3D val="0"/>
            <c:spPr>
              <a:solidFill>
                <a:schemeClr val="bg1">
                  <a:lumMod val="85000"/>
                </a:schemeClr>
              </a:solidFill>
              <a:ln>
                <a:noFill/>
              </a:ln>
              <a:effectLst/>
            </c:spPr>
            <c:extLst xmlns:c16r2="http://schemas.microsoft.com/office/drawing/2015/06/chart">
              <c:ext xmlns:c16="http://schemas.microsoft.com/office/drawing/2014/chart" uri="{C3380CC4-5D6E-409C-BE32-E72D297353CC}">
                <c16:uniqueId val="{00000003-D178-446B-BCF3-51DFD15DAB5D}"/>
              </c:ext>
            </c:extLst>
          </c:dPt>
          <c:dPt>
            <c:idx val="2"/>
            <c:invertIfNegative val="0"/>
            <c:bubble3D val="0"/>
            <c:spPr>
              <a:solidFill>
                <a:srgbClr val="FFEEB7"/>
              </a:solidFill>
              <a:ln>
                <a:noFill/>
              </a:ln>
              <a:effectLst/>
            </c:spPr>
            <c:extLst xmlns:c16r2="http://schemas.microsoft.com/office/drawing/2015/06/chart">
              <c:ext xmlns:c16="http://schemas.microsoft.com/office/drawing/2014/chart" uri="{C3380CC4-5D6E-409C-BE32-E72D297353CC}">
                <c16:uniqueId val="{00000005-D178-446B-BCF3-51DFD15DAB5D}"/>
              </c:ext>
            </c:extLst>
          </c:dPt>
          <c:dPt>
            <c:idx val="3"/>
            <c:invertIfNegative val="0"/>
            <c:bubble3D val="0"/>
            <c:spPr>
              <a:solidFill>
                <a:schemeClr val="bg2">
                  <a:lumMod val="40000"/>
                  <a:lumOff val="60000"/>
                </a:schemeClr>
              </a:solidFill>
              <a:ln>
                <a:noFill/>
              </a:ln>
              <a:effectLst/>
            </c:spPr>
            <c:extLst xmlns:c16r2="http://schemas.microsoft.com/office/drawing/2015/06/chart">
              <c:ext xmlns:c16="http://schemas.microsoft.com/office/drawing/2014/chart" uri="{C3380CC4-5D6E-409C-BE32-E72D297353CC}">
                <c16:uniqueId val="{00000007-D178-446B-BCF3-51DFD15DAB5D}"/>
              </c:ext>
            </c:extLst>
          </c:dPt>
          <c:dPt>
            <c:idx val="4"/>
            <c:invertIfNegative val="0"/>
            <c:bubble3D val="0"/>
            <c:spPr>
              <a:solidFill>
                <a:schemeClr val="accent4">
                  <a:lumMod val="20000"/>
                  <a:lumOff val="80000"/>
                </a:schemeClr>
              </a:solidFill>
              <a:ln>
                <a:noFill/>
              </a:ln>
              <a:effectLst/>
            </c:spPr>
            <c:extLst xmlns:c16r2="http://schemas.microsoft.com/office/drawing/2015/06/chart">
              <c:ext xmlns:c16="http://schemas.microsoft.com/office/drawing/2014/chart" uri="{C3380CC4-5D6E-409C-BE32-E72D297353CC}">
                <c16:uniqueId val="{00000009-D178-446B-BCF3-51DFD15DAB5D}"/>
              </c:ext>
            </c:extLst>
          </c:dPt>
          <c:cat>
            <c:strRef>
              <c:f>('VGKC by RaceEth Table'!$A$6,'VGKC by RaceEth Table'!$A$13,'VGKC by RaceEth Table'!$A$20,'VGKC by RaceEth Table'!$A$27,'VGKC by RaceEth Table'!$A$34)</c:f>
              <c:strCache>
                <c:ptCount val="5"/>
                <c:pt idx="0">
                  <c:v>0:African American/Black</c:v>
                </c:pt>
                <c:pt idx="1">
                  <c:v>1:Asian/Native Hawaiian/other Pacific Islander</c:v>
                </c:pt>
                <c:pt idx="2">
                  <c:v>2:Hispanic, Latino(x)</c:v>
                </c:pt>
                <c:pt idx="3">
                  <c:v>3:White</c:v>
                </c:pt>
                <c:pt idx="4">
                  <c:v>4:Other</c:v>
                </c:pt>
              </c:strCache>
            </c:strRef>
          </c:cat>
          <c:val>
            <c:numRef>
              <c:f>('VGKC by RaceEth Table'!$E$7,'VGKC by RaceEth Table'!$E$14,'VGKC by RaceEth Table'!$E$21,'VGKC by RaceEth Table'!$E$28,'VGKC by RaceEth Table'!$E$35)</c:f>
              <c:numCache>
                <c:formatCode>0.00</c:formatCode>
                <c:ptCount val="5"/>
                <c:pt idx="0">
                  <c:v>-3.1904</c:v>
                </c:pt>
                <c:pt idx="1">
                  <c:v>5.83591</c:v>
                </c:pt>
                <c:pt idx="2">
                  <c:v>0.6614</c:v>
                </c:pt>
                <c:pt idx="3">
                  <c:v>-0.0635999999999998</c:v>
                </c:pt>
                <c:pt idx="4">
                  <c:v>-2.79689</c:v>
                </c:pt>
              </c:numCache>
            </c:numRef>
          </c:val>
          <c:extLst xmlns:c16r2="http://schemas.microsoft.com/office/drawing/2015/06/chart">
            <c:ext xmlns:c16="http://schemas.microsoft.com/office/drawing/2014/chart" uri="{C3380CC4-5D6E-409C-BE32-E72D297353CC}">
              <c16:uniqueId val="{0000000A-D178-446B-BCF3-51DFD15DAB5D}"/>
            </c:ext>
          </c:extLst>
        </c:ser>
        <c:ser>
          <c:idx val="0"/>
          <c:order val="1"/>
          <c:tx>
            <c:v>Q2</c:v>
          </c:tx>
          <c:spPr>
            <a:solidFill>
              <a:srgbClr val="84899A"/>
            </a:solidFill>
            <a:ln>
              <a:noFill/>
            </a:ln>
            <a:effectLst/>
          </c:spPr>
          <c:invertIfNegative val="0"/>
          <c:dPt>
            <c:idx val="0"/>
            <c:invertIfNegative val="0"/>
            <c:bubble3D val="0"/>
            <c:spPr>
              <a:solidFill>
                <a:schemeClr val="accent5">
                  <a:lumMod val="60000"/>
                  <a:lumOff val="40000"/>
                </a:schemeClr>
              </a:solidFill>
              <a:ln>
                <a:noFill/>
              </a:ln>
              <a:effectLst/>
            </c:spPr>
            <c:extLst xmlns:c16r2="http://schemas.microsoft.com/office/drawing/2015/06/chart">
              <c:ext xmlns:c16="http://schemas.microsoft.com/office/drawing/2014/chart" uri="{C3380CC4-5D6E-409C-BE32-E72D297353CC}">
                <c16:uniqueId val="{0000000C-D178-446B-BCF3-51DFD15DAB5D}"/>
              </c:ext>
            </c:extLst>
          </c:dPt>
          <c:dPt>
            <c:idx val="1"/>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E-D178-446B-BCF3-51DFD15DAB5D}"/>
              </c:ext>
            </c:extLst>
          </c:dPt>
          <c:dPt>
            <c:idx val="2"/>
            <c:invertIfNegative val="0"/>
            <c:bubble3D val="0"/>
            <c:spPr>
              <a:solidFill>
                <a:srgbClr val="FFE285"/>
              </a:solidFill>
              <a:ln>
                <a:noFill/>
              </a:ln>
              <a:effectLst/>
            </c:spPr>
            <c:extLst xmlns:c16r2="http://schemas.microsoft.com/office/drawing/2015/06/chart">
              <c:ext xmlns:c16="http://schemas.microsoft.com/office/drawing/2014/chart" uri="{C3380CC4-5D6E-409C-BE32-E72D297353CC}">
                <c16:uniqueId val="{00000010-D178-446B-BCF3-51DFD15DAB5D}"/>
              </c:ext>
            </c:extLst>
          </c:dPt>
          <c:dPt>
            <c:idx val="3"/>
            <c:invertIfNegative val="0"/>
            <c:bubble3D val="0"/>
            <c:spPr>
              <a:solidFill>
                <a:schemeClr val="bg2"/>
              </a:solidFill>
              <a:ln>
                <a:noFill/>
              </a:ln>
              <a:effectLst/>
            </c:spPr>
            <c:extLst xmlns:c16r2="http://schemas.microsoft.com/office/drawing/2015/06/chart">
              <c:ext xmlns:c16="http://schemas.microsoft.com/office/drawing/2014/chart" uri="{C3380CC4-5D6E-409C-BE32-E72D297353CC}">
                <c16:uniqueId val="{00000012-D178-446B-BCF3-51DFD15DAB5D}"/>
              </c:ext>
            </c:extLst>
          </c:dPt>
          <c:dPt>
            <c:idx val="4"/>
            <c:invertIfNegative val="0"/>
            <c:bubble3D val="0"/>
            <c:spPr>
              <a:solidFill>
                <a:schemeClr val="accent4">
                  <a:lumMod val="60000"/>
                  <a:lumOff val="40000"/>
                </a:schemeClr>
              </a:solidFill>
              <a:ln>
                <a:noFill/>
              </a:ln>
              <a:effectLst/>
            </c:spPr>
            <c:extLst xmlns:c16r2="http://schemas.microsoft.com/office/drawing/2015/06/chart">
              <c:ext xmlns:c16="http://schemas.microsoft.com/office/drawing/2014/chart" uri="{C3380CC4-5D6E-409C-BE32-E72D297353CC}">
                <c16:uniqueId val="{00000014-D178-446B-BCF3-51DFD15DAB5D}"/>
              </c:ext>
            </c:extLst>
          </c:dPt>
          <c:cat>
            <c:strRef>
              <c:f>('VGKC by RaceEth Table'!$A$6,'VGKC by RaceEth Table'!$A$13,'VGKC by RaceEth Table'!$A$20,'VGKC by RaceEth Table'!$A$27,'VGKC by RaceEth Table'!$A$34)</c:f>
              <c:strCache>
                <c:ptCount val="5"/>
                <c:pt idx="0">
                  <c:v>0:African American/Black</c:v>
                </c:pt>
                <c:pt idx="1">
                  <c:v>1:Asian/Native Hawaiian/other Pacific Islander</c:v>
                </c:pt>
                <c:pt idx="2">
                  <c:v>2:Hispanic, Latino(x)</c:v>
                </c:pt>
                <c:pt idx="3">
                  <c:v>3:White</c:v>
                </c:pt>
                <c:pt idx="4">
                  <c:v>4:Other</c:v>
                </c:pt>
              </c:strCache>
            </c:strRef>
          </c:cat>
          <c:val>
            <c:numRef>
              <c:f>('VGKC by RaceEth Table'!$E$8,'VGKC by RaceEth Table'!$E$15,'VGKC by RaceEth Table'!$E$22,'VGKC by RaceEth Table'!$E$29,'VGKC by RaceEth Table'!$E$36)</c:f>
              <c:numCache>
                <c:formatCode>0.00</c:formatCode>
                <c:ptCount val="5"/>
                <c:pt idx="0">
                  <c:v>-2.808670000000001</c:v>
                </c:pt>
                <c:pt idx="1">
                  <c:v>5.068529999999999</c:v>
                </c:pt>
                <c:pt idx="2">
                  <c:v>0.66653</c:v>
                </c:pt>
                <c:pt idx="3">
                  <c:v>-3.9535</c:v>
                </c:pt>
                <c:pt idx="4">
                  <c:v>-3.16164</c:v>
                </c:pt>
              </c:numCache>
            </c:numRef>
          </c:val>
          <c:extLst xmlns:c16r2="http://schemas.microsoft.com/office/drawing/2015/06/chart">
            <c:ext xmlns:c16="http://schemas.microsoft.com/office/drawing/2014/chart" uri="{C3380CC4-5D6E-409C-BE32-E72D297353CC}">
              <c16:uniqueId val="{00000015-D178-446B-BCF3-51DFD15DAB5D}"/>
            </c:ext>
          </c:extLst>
        </c:ser>
        <c:ser>
          <c:idx val="2"/>
          <c:order val="2"/>
          <c:tx>
            <c:v>Q3</c:v>
          </c:tx>
          <c:spPr>
            <a:solidFill>
              <a:schemeClr val="accent1"/>
            </a:solidFill>
            <a:ln>
              <a:noFill/>
            </a:ln>
            <a:effectLst/>
          </c:spPr>
          <c:invertIfNegative val="0"/>
          <c:dPt>
            <c:idx val="0"/>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17-D178-446B-BCF3-51DFD15DAB5D}"/>
              </c:ext>
            </c:extLst>
          </c:dPt>
          <c:dPt>
            <c:idx val="1"/>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19-D178-446B-BCF3-51DFD15DAB5D}"/>
              </c:ext>
            </c:extLst>
          </c:dPt>
          <c:dPt>
            <c:idx val="2"/>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1B-D178-446B-BCF3-51DFD15DAB5D}"/>
              </c:ext>
            </c:extLst>
          </c:dPt>
          <c:dPt>
            <c:idx val="3"/>
            <c:invertIfNegative val="0"/>
            <c:bubble3D val="0"/>
            <c:spPr>
              <a:solidFill>
                <a:schemeClr val="bg2">
                  <a:lumMod val="50000"/>
                </a:schemeClr>
              </a:solidFill>
              <a:ln>
                <a:noFill/>
              </a:ln>
              <a:effectLst/>
            </c:spPr>
            <c:extLst xmlns:c16r2="http://schemas.microsoft.com/office/drawing/2015/06/chart">
              <c:ext xmlns:c16="http://schemas.microsoft.com/office/drawing/2014/chart" uri="{C3380CC4-5D6E-409C-BE32-E72D297353CC}">
                <c16:uniqueId val="{0000001D-D178-446B-BCF3-51DFD15DAB5D}"/>
              </c:ext>
            </c:extLst>
          </c:dPt>
          <c:dPt>
            <c:idx val="4"/>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1F-D178-446B-BCF3-51DFD15DAB5D}"/>
              </c:ext>
            </c:extLst>
          </c:dPt>
          <c:cat>
            <c:strRef>
              <c:f>('VGKC by RaceEth Table'!$A$6,'VGKC by RaceEth Table'!$A$13,'VGKC by RaceEth Table'!$A$20,'VGKC by RaceEth Table'!$A$27,'VGKC by RaceEth Table'!$A$34)</c:f>
              <c:strCache>
                <c:ptCount val="5"/>
                <c:pt idx="0">
                  <c:v>0:African American/Black</c:v>
                </c:pt>
                <c:pt idx="1">
                  <c:v>1:Asian/Native Hawaiian/other Pacific Islander</c:v>
                </c:pt>
                <c:pt idx="2">
                  <c:v>2:Hispanic, Latino(x)</c:v>
                </c:pt>
                <c:pt idx="3">
                  <c:v>3:White</c:v>
                </c:pt>
                <c:pt idx="4">
                  <c:v>4:Other</c:v>
                </c:pt>
              </c:strCache>
            </c:strRef>
          </c:cat>
          <c:val>
            <c:numRef>
              <c:f>('VGKC by RaceEth Table'!$E$9,'VGKC by RaceEth Table'!$E$16,'VGKC by RaceEth Table'!$E$23,'VGKC by RaceEth Table'!$E$30,'VGKC by RaceEth Table'!$E$37)</c:f>
              <c:numCache>
                <c:formatCode>0.00</c:formatCode>
                <c:ptCount val="5"/>
                <c:pt idx="0">
                  <c:v>-2.25727</c:v>
                </c:pt>
                <c:pt idx="1">
                  <c:v>1.19398</c:v>
                </c:pt>
                <c:pt idx="2">
                  <c:v>1.068329999999999</c:v>
                </c:pt>
                <c:pt idx="3">
                  <c:v>-4.91793</c:v>
                </c:pt>
                <c:pt idx="4">
                  <c:v>-0.888290000000002</c:v>
                </c:pt>
              </c:numCache>
            </c:numRef>
          </c:val>
          <c:extLst xmlns:c16r2="http://schemas.microsoft.com/office/drawing/2015/06/chart">
            <c:ext xmlns:c16="http://schemas.microsoft.com/office/drawing/2014/chart" uri="{C3380CC4-5D6E-409C-BE32-E72D297353CC}">
              <c16:uniqueId val="{00000020-D178-446B-BCF3-51DFD15DAB5D}"/>
            </c:ext>
          </c:extLst>
        </c:ser>
        <c:ser>
          <c:idx val="3"/>
          <c:order val="3"/>
          <c:tx>
            <c:v>Q4</c:v>
          </c:tx>
          <c:spPr>
            <a:solidFill>
              <a:schemeClr val="accent1">
                <a:shade val="76000"/>
              </a:schemeClr>
            </a:solidFill>
            <a:ln>
              <a:noFill/>
            </a:ln>
            <a:effectLst/>
          </c:spPr>
          <c:invertIfNegative val="0"/>
          <c:dPt>
            <c:idx val="0"/>
            <c:invertIfNegative val="0"/>
            <c:bubble3D val="0"/>
            <c:spPr>
              <a:solidFill>
                <a:srgbClr val="DC4F28"/>
              </a:solidFill>
              <a:ln>
                <a:noFill/>
              </a:ln>
              <a:effectLst/>
            </c:spPr>
            <c:extLst xmlns:c16r2="http://schemas.microsoft.com/office/drawing/2015/06/chart">
              <c:ext xmlns:c16="http://schemas.microsoft.com/office/drawing/2014/chart" uri="{C3380CC4-5D6E-409C-BE32-E72D297353CC}">
                <c16:uniqueId val="{00000022-D178-446B-BCF3-51DFD15DAB5D}"/>
              </c:ext>
            </c:extLst>
          </c:dPt>
          <c:dPt>
            <c:idx val="1"/>
            <c:invertIfNegative val="0"/>
            <c:bubble3D val="0"/>
            <c:spPr>
              <a:solidFill>
                <a:schemeClr val="tx1">
                  <a:lumMod val="50000"/>
                  <a:lumOff val="50000"/>
                </a:schemeClr>
              </a:solidFill>
              <a:ln>
                <a:noFill/>
              </a:ln>
              <a:effectLst/>
            </c:spPr>
            <c:extLst xmlns:c16r2="http://schemas.microsoft.com/office/drawing/2015/06/chart">
              <c:ext xmlns:c16="http://schemas.microsoft.com/office/drawing/2014/chart" uri="{C3380CC4-5D6E-409C-BE32-E72D297353CC}">
                <c16:uniqueId val="{00000024-D178-446B-BCF3-51DFD15DAB5D}"/>
              </c:ext>
            </c:extLst>
          </c:dPt>
          <c:dPt>
            <c:idx val="2"/>
            <c:invertIfNegative val="0"/>
            <c:bubble3D val="0"/>
            <c:spPr>
              <a:solidFill>
                <a:srgbClr val="E6AF00"/>
              </a:solidFill>
              <a:ln>
                <a:noFill/>
              </a:ln>
              <a:effectLst/>
            </c:spPr>
            <c:extLst xmlns:c16r2="http://schemas.microsoft.com/office/drawing/2015/06/chart">
              <c:ext xmlns:c16="http://schemas.microsoft.com/office/drawing/2014/chart" uri="{C3380CC4-5D6E-409C-BE32-E72D297353CC}">
                <c16:uniqueId val="{00000026-D178-446B-BCF3-51DFD15DAB5D}"/>
              </c:ext>
            </c:extLst>
          </c:dPt>
          <c:dPt>
            <c:idx val="3"/>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28-D178-446B-BCF3-51DFD15DAB5D}"/>
              </c:ext>
            </c:extLst>
          </c:dPt>
          <c:dPt>
            <c:idx val="4"/>
            <c:invertIfNegative val="0"/>
            <c:bubble3D val="0"/>
            <c:spPr>
              <a:solidFill>
                <a:schemeClr val="accent4">
                  <a:lumMod val="75000"/>
                </a:schemeClr>
              </a:solidFill>
              <a:ln>
                <a:noFill/>
              </a:ln>
              <a:effectLst/>
            </c:spPr>
            <c:extLst xmlns:c16r2="http://schemas.microsoft.com/office/drawing/2015/06/chart">
              <c:ext xmlns:c16="http://schemas.microsoft.com/office/drawing/2014/chart" uri="{C3380CC4-5D6E-409C-BE32-E72D297353CC}">
                <c16:uniqueId val="{0000002A-D178-446B-BCF3-51DFD15DAB5D}"/>
              </c:ext>
            </c:extLst>
          </c:dPt>
          <c:cat>
            <c:strRef>
              <c:f>('VGKC by RaceEth Table'!$A$6,'VGKC by RaceEth Table'!$A$13,'VGKC by RaceEth Table'!$A$20,'VGKC by RaceEth Table'!$A$27,'VGKC by RaceEth Table'!$A$34)</c:f>
              <c:strCache>
                <c:ptCount val="5"/>
                <c:pt idx="0">
                  <c:v>0:African American/Black</c:v>
                </c:pt>
                <c:pt idx="1">
                  <c:v>1:Asian/Native Hawaiian/other Pacific Islander</c:v>
                </c:pt>
                <c:pt idx="2">
                  <c:v>2:Hispanic, Latino(x)</c:v>
                </c:pt>
                <c:pt idx="3">
                  <c:v>3:White</c:v>
                </c:pt>
                <c:pt idx="4">
                  <c:v>4:Other</c:v>
                </c:pt>
              </c:strCache>
            </c:strRef>
          </c:cat>
          <c:val>
            <c:numRef>
              <c:f>('VGKC by RaceEth Table'!$E$10,'VGKC by RaceEth Table'!$E$17,'VGKC by RaceEth Table'!$E$24,'VGKC by RaceEth Table'!$E$31,'VGKC by RaceEth Table'!$E$38)</c:f>
              <c:numCache>
                <c:formatCode>0.00</c:formatCode>
                <c:ptCount val="5"/>
                <c:pt idx="0">
                  <c:v>-2.541159999999999</c:v>
                </c:pt>
                <c:pt idx="1">
                  <c:v>1.718750000000001</c:v>
                </c:pt>
                <c:pt idx="2">
                  <c:v>1.86351</c:v>
                </c:pt>
                <c:pt idx="3">
                  <c:v>-4.424029999999998</c:v>
                </c:pt>
                <c:pt idx="4">
                  <c:v>-1.281449999999999</c:v>
                </c:pt>
              </c:numCache>
            </c:numRef>
          </c:val>
          <c:extLst xmlns:c16r2="http://schemas.microsoft.com/office/drawing/2015/06/chart">
            <c:ext xmlns:c16="http://schemas.microsoft.com/office/drawing/2014/chart" uri="{C3380CC4-5D6E-409C-BE32-E72D297353CC}">
              <c16:uniqueId val="{0000002B-D178-446B-BCF3-51DFD15DAB5D}"/>
            </c:ext>
          </c:extLst>
        </c:ser>
        <c:ser>
          <c:idx val="4"/>
          <c:order val="4"/>
          <c:tx>
            <c:v>Q5</c:v>
          </c:tx>
          <c:spPr>
            <a:solidFill>
              <a:schemeClr val="accent1">
                <a:shade val="53000"/>
              </a:schemeClr>
            </a:solidFill>
            <a:ln>
              <a:noFill/>
            </a:ln>
            <a:effectLst/>
          </c:spPr>
          <c:invertIfNegative val="0"/>
          <c:dPt>
            <c:idx val="0"/>
            <c:invertIfNegative val="0"/>
            <c:bubble3D val="0"/>
            <c:spPr>
              <a:solidFill>
                <a:srgbClr val="A9331F"/>
              </a:solidFill>
              <a:ln>
                <a:noFill/>
              </a:ln>
              <a:effectLst/>
            </c:spPr>
            <c:extLst xmlns:c16r2="http://schemas.microsoft.com/office/drawing/2015/06/chart">
              <c:ext xmlns:c16="http://schemas.microsoft.com/office/drawing/2014/chart" uri="{C3380CC4-5D6E-409C-BE32-E72D297353CC}">
                <c16:uniqueId val="{0000002D-D178-446B-BCF3-51DFD15DAB5D}"/>
              </c:ext>
            </c:extLst>
          </c:dPt>
          <c:dPt>
            <c:idx val="1"/>
            <c:invertIfNegative val="0"/>
            <c:bubble3D val="0"/>
            <c:spPr>
              <a:solidFill>
                <a:schemeClr val="tx1">
                  <a:lumMod val="75000"/>
                  <a:lumOff val="25000"/>
                </a:schemeClr>
              </a:solidFill>
              <a:ln>
                <a:noFill/>
              </a:ln>
              <a:effectLst/>
            </c:spPr>
            <c:extLst xmlns:c16r2="http://schemas.microsoft.com/office/drawing/2015/06/chart">
              <c:ext xmlns:c16="http://schemas.microsoft.com/office/drawing/2014/chart" uri="{C3380CC4-5D6E-409C-BE32-E72D297353CC}">
                <c16:uniqueId val="{0000002F-D178-446B-BCF3-51DFD15DAB5D}"/>
              </c:ext>
            </c:extLst>
          </c:dPt>
          <c:dPt>
            <c:idx val="2"/>
            <c:invertIfNegative val="0"/>
            <c:bubble3D val="0"/>
            <c:spPr>
              <a:solidFill>
                <a:srgbClr val="C49500"/>
              </a:solidFill>
              <a:ln>
                <a:noFill/>
              </a:ln>
              <a:effectLst/>
            </c:spPr>
            <c:extLst xmlns:c16r2="http://schemas.microsoft.com/office/drawing/2015/06/chart">
              <c:ext xmlns:c16="http://schemas.microsoft.com/office/drawing/2014/chart" uri="{C3380CC4-5D6E-409C-BE32-E72D297353CC}">
                <c16:uniqueId val="{00000031-D178-446B-BCF3-51DFD15DAB5D}"/>
              </c:ext>
            </c:extLst>
          </c:dPt>
          <c:dPt>
            <c:idx val="3"/>
            <c:invertIfNegative val="0"/>
            <c:bubble3D val="0"/>
            <c:spPr>
              <a:solidFill>
                <a:schemeClr val="tx2">
                  <a:lumMod val="50000"/>
                </a:schemeClr>
              </a:solidFill>
              <a:ln>
                <a:noFill/>
              </a:ln>
              <a:effectLst/>
            </c:spPr>
            <c:extLst xmlns:c16r2="http://schemas.microsoft.com/office/drawing/2015/06/chart">
              <c:ext xmlns:c16="http://schemas.microsoft.com/office/drawing/2014/chart" uri="{C3380CC4-5D6E-409C-BE32-E72D297353CC}">
                <c16:uniqueId val="{00000033-D178-446B-BCF3-51DFD15DAB5D}"/>
              </c:ext>
            </c:extLst>
          </c:dPt>
          <c:dPt>
            <c:idx val="4"/>
            <c:invertIfNegative val="0"/>
            <c:bubble3D val="0"/>
            <c:spPr>
              <a:solidFill>
                <a:schemeClr val="accent4">
                  <a:lumMod val="50000"/>
                </a:schemeClr>
              </a:solidFill>
              <a:ln>
                <a:noFill/>
              </a:ln>
              <a:effectLst/>
            </c:spPr>
            <c:extLst xmlns:c16r2="http://schemas.microsoft.com/office/drawing/2015/06/chart">
              <c:ext xmlns:c16="http://schemas.microsoft.com/office/drawing/2014/chart" uri="{C3380CC4-5D6E-409C-BE32-E72D297353CC}">
                <c16:uniqueId val="{00000035-D178-446B-BCF3-51DFD15DAB5D}"/>
              </c:ext>
            </c:extLst>
          </c:dPt>
          <c:cat>
            <c:strRef>
              <c:f>('VGKC by RaceEth Table'!$A$6,'VGKC by RaceEth Table'!$A$13,'VGKC by RaceEth Table'!$A$20,'VGKC by RaceEth Table'!$A$27,'VGKC by RaceEth Table'!$A$34)</c:f>
              <c:strCache>
                <c:ptCount val="5"/>
                <c:pt idx="0">
                  <c:v>0:African American/Black</c:v>
                </c:pt>
                <c:pt idx="1">
                  <c:v>1:Asian/Native Hawaiian/other Pacific Islander</c:v>
                </c:pt>
                <c:pt idx="2">
                  <c:v>2:Hispanic, Latino(x)</c:v>
                </c:pt>
                <c:pt idx="3">
                  <c:v>3:White</c:v>
                </c:pt>
                <c:pt idx="4">
                  <c:v>4:Other</c:v>
                </c:pt>
              </c:strCache>
            </c:strRef>
          </c:cat>
          <c:val>
            <c:numRef>
              <c:f>('VGKC by RaceEth Table'!$E$11,'VGKC by RaceEth Table'!$E$18,'VGKC by RaceEth Table'!$E$25,'VGKC by RaceEth Table'!$E$32,'VGKC by RaceEth Table'!$E$39)</c:f>
              <c:numCache>
                <c:formatCode>0.00</c:formatCode>
                <c:ptCount val="5"/>
                <c:pt idx="0">
                  <c:v>1.769470000000001</c:v>
                </c:pt>
                <c:pt idx="1">
                  <c:v>1.61269</c:v>
                </c:pt>
                <c:pt idx="2">
                  <c:v>2.394660000000001</c:v>
                </c:pt>
                <c:pt idx="3">
                  <c:v>-2.607609999999999</c:v>
                </c:pt>
                <c:pt idx="4">
                  <c:v>0.135360000000001</c:v>
                </c:pt>
              </c:numCache>
            </c:numRef>
          </c:val>
          <c:extLst xmlns:c16r2="http://schemas.microsoft.com/office/drawing/2015/06/chart">
            <c:ext xmlns:c16="http://schemas.microsoft.com/office/drawing/2014/chart" uri="{C3380CC4-5D6E-409C-BE32-E72D297353CC}">
              <c16:uniqueId val="{00000036-D178-446B-BCF3-51DFD15DAB5D}"/>
            </c:ext>
          </c:extLst>
        </c:ser>
        <c:dLbls>
          <c:showLegendKey val="0"/>
          <c:showVal val="0"/>
          <c:showCatName val="0"/>
          <c:showSerName val="0"/>
          <c:showPercent val="0"/>
          <c:showBubbleSize val="0"/>
        </c:dLbls>
        <c:gapWidth val="100"/>
        <c:overlap val="-10"/>
        <c:axId val="-2085354040"/>
        <c:axId val="-2085330312"/>
      </c:barChart>
      <c:catAx>
        <c:axId val="-2085354040"/>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high"/>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2085330312"/>
        <c:crosses val="autoZero"/>
        <c:auto val="1"/>
        <c:lblAlgn val="ctr"/>
        <c:lblOffset val="100"/>
        <c:noMultiLvlLbl val="0"/>
      </c:catAx>
      <c:valAx>
        <c:axId val="-2085330312"/>
        <c:scaling>
          <c:orientation val="minMax"/>
          <c:max val="10.0"/>
          <c:min val="-8.0"/>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2085354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94828150874814"/>
          <c:y val="0.0277594675665542"/>
          <c:w val="0.89089529450295"/>
          <c:h val="0.829652230971129"/>
        </c:manualLayout>
      </c:layout>
      <c:barChart>
        <c:barDir val="col"/>
        <c:grouping val="clustered"/>
        <c:varyColors val="0"/>
        <c:ser>
          <c:idx val="0"/>
          <c:order val="0"/>
          <c:tx>
            <c:strRef>
              <c:f>'Odds Ratio'!$A$3</c:f>
              <c:strCache>
                <c:ptCount val="1"/>
                <c:pt idx="0">
                  <c:v>Zero: No Vulnerability Factors</c:v>
                </c:pt>
              </c:strCache>
            </c:strRef>
          </c:tx>
          <c:spPr>
            <a:solidFill>
              <a:srgbClr val="F7F7F7"/>
            </a:solidFill>
            <a:ln>
              <a:solidFill>
                <a:schemeClr val="tx1">
                  <a:lumMod val="50000"/>
                  <a:lumOff val="50000"/>
                </a:schemeClr>
              </a:solidFill>
            </a:ln>
          </c:spPr>
          <c:invertIfNegative val="0"/>
          <c:cat>
            <c:strRef>
              <c:f>('Odds Ratio'!$E$2,'Odds Ratio'!$M$2,'Odds Ratio'!$U$2,'Odds Ratio'!$AC$2,'Odds Ratio'!$AK$2,'Odds Ratio'!$AS$2)</c:f>
              <c:strCache>
                <c:ptCount val="6"/>
                <c:pt idx="0">
                  <c:v>Phys. Health &amp; Well-being</c:v>
                </c:pt>
                <c:pt idx="1">
                  <c:v>Social Competence</c:v>
                </c:pt>
                <c:pt idx="2">
                  <c:v>Emotional Maturity</c:v>
                </c:pt>
                <c:pt idx="3">
                  <c:v>Language and Cognitive Development</c:v>
                </c:pt>
                <c:pt idx="4">
                  <c:v>Comm. Skills and Gen. Knowledge</c:v>
                </c:pt>
                <c:pt idx="5">
                  <c:v>Vulnerable 1+ Domains</c:v>
                </c:pt>
              </c:strCache>
            </c:strRef>
          </c:cat>
          <c:val>
            <c:numRef>
              <c:f>('Odds Ratio'!$E$3,'Odds Ratio'!$M$3,'Odds Ratio'!$U$3,'Odds Ratio'!$AC$3,'Odds Ratio'!$AK$3,'Odds Ratio'!$AS$3)</c:f>
              <c:numCache>
                <c:formatCode>0%</c:formatCode>
                <c:ptCount val="6"/>
                <c:pt idx="0">
                  <c:v>0.0791357457148486</c:v>
                </c:pt>
                <c:pt idx="1">
                  <c:v>0.0800610676997833</c:v>
                </c:pt>
                <c:pt idx="2">
                  <c:v>0.0807655470788335</c:v>
                </c:pt>
                <c:pt idx="3">
                  <c:v>0.0709203542731321</c:v>
                </c:pt>
                <c:pt idx="4">
                  <c:v>0.0773625796282919</c:v>
                </c:pt>
                <c:pt idx="5">
                  <c:v>0.205128205128205</c:v>
                </c:pt>
              </c:numCache>
            </c:numRef>
          </c:val>
          <c:extLst xmlns:c16r2="http://schemas.microsoft.com/office/drawing/2015/06/chart">
            <c:ext xmlns:c16="http://schemas.microsoft.com/office/drawing/2014/chart" uri="{C3380CC4-5D6E-409C-BE32-E72D297353CC}">
              <c16:uniqueId val="{00000000-43BD-4D05-B9C7-6EADCB9E984A}"/>
            </c:ext>
          </c:extLst>
        </c:ser>
        <c:ser>
          <c:idx val="1"/>
          <c:order val="1"/>
          <c:tx>
            <c:strRef>
              <c:f>'Odds Ratio'!$A$4</c:f>
              <c:strCache>
                <c:ptCount val="1"/>
                <c:pt idx="0">
                  <c:v>Low: 1-2 Vulnerability Factors</c:v>
                </c:pt>
              </c:strCache>
            </c:strRef>
          </c:tx>
          <c:spPr>
            <a:solidFill>
              <a:srgbClr val="FDDBC7"/>
            </a:solidFill>
            <a:ln>
              <a:solidFill>
                <a:schemeClr val="tx1">
                  <a:lumMod val="50000"/>
                  <a:lumOff val="50000"/>
                </a:schemeClr>
              </a:solidFill>
            </a:ln>
          </c:spPr>
          <c:invertIfNegative val="0"/>
          <c:cat>
            <c:strRef>
              <c:f>('Odds Ratio'!$E$2,'Odds Ratio'!$M$2,'Odds Ratio'!$U$2,'Odds Ratio'!$AC$2,'Odds Ratio'!$AK$2,'Odds Ratio'!$AS$2)</c:f>
              <c:strCache>
                <c:ptCount val="6"/>
                <c:pt idx="0">
                  <c:v>Phys. Health &amp; Well-being</c:v>
                </c:pt>
                <c:pt idx="1">
                  <c:v>Social Competence</c:v>
                </c:pt>
                <c:pt idx="2">
                  <c:v>Emotional Maturity</c:v>
                </c:pt>
                <c:pt idx="3">
                  <c:v>Language and Cognitive Development</c:v>
                </c:pt>
                <c:pt idx="4">
                  <c:v>Comm. Skills and Gen. Knowledge</c:v>
                </c:pt>
                <c:pt idx="5">
                  <c:v>Vulnerable 1+ Domains</c:v>
                </c:pt>
              </c:strCache>
            </c:strRef>
          </c:cat>
          <c:val>
            <c:numRef>
              <c:f>('Odds Ratio'!$E$4,'Odds Ratio'!$M$4,'Odds Ratio'!$U$4,'Odds Ratio'!$AC$4,'Odds Ratio'!$AK$4,'Odds Ratio'!$AS$4)</c:f>
              <c:numCache>
                <c:formatCode>0%</c:formatCode>
                <c:ptCount val="6"/>
                <c:pt idx="0">
                  <c:v>0.0983113578533426</c:v>
                </c:pt>
                <c:pt idx="1">
                  <c:v>0.0991212579885637</c:v>
                </c:pt>
                <c:pt idx="2">
                  <c:v>0.091166465952547</c:v>
                </c:pt>
                <c:pt idx="3">
                  <c:v>0.103860564981266</c:v>
                </c:pt>
                <c:pt idx="4">
                  <c:v>0.107621150005256</c:v>
                </c:pt>
                <c:pt idx="5">
                  <c:v>0.260568857869621</c:v>
                </c:pt>
              </c:numCache>
            </c:numRef>
          </c:val>
          <c:extLst xmlns:c16r2="http://schemas.microsoft.com/office/drawing/2015/06/chart">
            <c:ext xmlns:c16="http://schemas.microsoft.com/office/drawing/2014/chart" uri="{C3380CC4-5D6E-409C-BE32-E72D297353CC}">
              <c16:uniqueId val="{00000001-43BD-4D05-B9C7-6EADCB9E984A}"/>
            </c:ext>
          </c:extLst>
        </c:ser>
        <c:ser>
          <c:idx val="2"/>
          <c:order val="2"/>
          <c:tx>
            <c:strRef>
              <c:f>'Odds Ratio'!$A$5</c:f>
              <c:strCache>
                <c:ptCount val="1"/>
                <c:pt idx="0">
                  <c:v>Medium: 3-5 Vulnerability Factors</c:v>
                </c:pt>
              </c:strCache>
            </c:strRef>
          </c:tx>
          <c:spPr>
            <a:solidFill>
              <a:srgbClr val="EF8A62"/>
            </a:solidFill>
            <a:ln>
              <a:solidFill>
                <a:schemeClr val="tx1">
                  <a:lumMod val="50000"/>
                  <a:lumOff val="50000"/>
                </a:schemeClr>
              </a:solidFill>
            </a:ln>
          </c:spPr>
          <c:invertIfNegative val="0"/>
          <c:cat>
            <c:strRef>
              <c:f>('Odds Ratio'!$E$2,'Odds Ratio'!$M$2,'Odds Ratio'!$U$2,'Odds Ratio'!$AC$2,'Odds Ratio'!$AK$2,'Odds Ratio'!$AS$2)</c:f>
              <c:strCache>
                <c:ptCount val="6"/>
                <c:pt idx="0">
                  <c:v>Phys. Health &amp; Well-being</c:v>
                </c:pt>
                <c:pt idx="1">
                  <c:v>Social Competence</c:v>
                </c:pt>
                <c:pt idx="2">
                  <c:v>Emotional Maturity</c:v>
                </c:pt>
                <c:pt idx="3">
                  <c:v>Language and Cognitive Development</c:v>
                </c:pt>
                <c:pt idx="4">
                  <c:v>Comm. Skills and Gen. Knowledge</c:v>
                </c:pt>
                <c:pt idx="5">
                  <c:v>Vulnerable 1+ Domains</c:v>
                </c:pt>
              </c:strCache>
            </c:strRef>
          </c:cat>
          <c:val>
            <c:numRef>
              <c:f>('Odds Ratio'!$E$5,'Odds Ratio'!$M$5,'Odds Ratio'!$U$5,'Odds Ratio'!$AC$5,'Odds Ratio'!$AK$5,'Odds Ratio'!$AS$5)</c:f>
              <c:numCache>
                <c:formatCode>0%</c:formatCode>
                <c:ptCount val="6"/>
                <c:pt idx="0">
                  <c:v>0.106927241031287</c:v>
                </c:pt>
                <c:pt idx="1">
                  <c:v>0.114158853641084</c:v>
                </c:pt>
                <c:pt idx="2">
                  <c:v>0.100690725076645</c:v>
                </c:pt>
                <c:pt idx="3">
                  <c:v>0.136178114428592</c:v>
                </c:pt>
                <c:pt idx="4">
                  <c:v>0.127555327191984</c:v>
                </c:pt>
                <c:pt idx="5">
                  <c:v>0.293385927896523</c:v>
                </c:pt>
              </c:numCache>
            </c:numRef>
          </c:val>
          <c:extLst xmlns:c16r2="http://schemas.microsoft.com/office/drawing/2015/06/chart">
            <c:ext xmlns:c16="http://schemas.microsoft.com/office/drawing/2014/chart" uri="{C3380CC4-5D6E-409C-BE32-E72D297353CC}">
              <c16:uniqueId val="{00000002-43BD-4D05-B9C7-6EADCB9E984A}"/>
            </c:ext>
          </c:extLst>
        </c:ser>
        <c:ser>
          <c:idx val="3"/>
          <c:order val="3"/>
          <c:tx>
            <c:strRef>
              <c:f>'Odds Ratio'!$A$6</c:f>
              <c:strCache>
                <c:ptCount val="1"/>
                <c:pt idx="0">
                  <c:v>High: 6-10 Vulnerability Factors</c:v>
                </c:pt>
              </c:strCache>
            </c:strRef>
          </c:tx>
          <c:spPr>
            <a:solidFill>
              <a:srgbClr val="B2182B"/>
            </a:solidFill>
            <a:ln>
              <a:solidFill>
                <a:schemeClr val="tx1">
                  <a:lumMod val="50000"/>
                  <a:lumOff val="50000"/>
                </a:schemeClr>
              </a:solidFill>
            </a:ln>
          </c:spPr>
          <c:invertIfNegative val="0"/>
          <c:cat>
            <c:strRef>
              <c:f>('Odds Ratio'!$E$2,'Odds Ratio'!$M$2,'Odds Ratio'!$U$2,'Odds Ratio'!$AC$2,'Odds Ratio'!$AK$2,'Odds Ratio'!$AS$2)</c:f>
              <c:strCache>
                <c:ptCount val="6"/>
                <c:pt idx="0">
                  <c:v>Phys. Health &amp; Well-being</c:v>
                </c:pt>
                <c:pt idx="1">
                  <c:v>Social Competence</c:v>
                </c:pt>
                <c:pt idx="2">
                  <c:v>Emotional Maturity</c:v>
                </c:pt>
                <c:pt idx="3">
                  <c:v>Language and Cognitive Development</c:v>
                </c:pt>
                <c:pt idx="4">
                  <c:v>Comm. Skills and Gen. Knowledge</c:v>
                </c:pt>
                <c:pt idx="5">
                  <c:v>Vulnerable 1+ Domains</c:v>
                </c:pt>
              </c:strCache>
            </c:strRef>
          </c:cat>
          <c:val>
            <c:numRef>
              <c:f>('Odds Ratio'!$E$6,'Odds Ratio'!$M$6,'Odds Ratio'!$U$6,'Odds Ratio'!$AC$6,'Odds Ratio'!$AK$6,'Odds Ratio'!$AS$6)</c:f>
              <c:numCache>
                <c:formatCode>0%</c:formatCode>
                <c:ptCount val="6"/>
                <c:pt idx="0">
                  <c:v>0.124701860391159</c:v>
                </c:pt>
                <c:pt idx="1">
                  <c:v>0.121716669978144</c:v>
                </c:pt>
                <c:pt idx="2">
                  <c:v>0.110107148568687</c:v>
                </c:pt>
                <c:pt idx="3">
                  <c:v>0.152998288965819</c:v>
                </c:pt>
                <c:pt idx="4">
                  <c:v>0.138753129097628</c:v>
                </c:pt>
                <c:pt idx="5">
                  <c:v>0.319334075015893</c:v>
                </c:pt>
              </c:numCache>
            </c:numRef>
          </c:val>
          <c:extLst xmlns:c16r2="http://schemas.microsoft.com/office/drawing/2015/06/chart">
            <c:ext xmlns:c16="http://schemas.microsoft.com/office/drawing/2014/chart" uri="{C3380CC4-5D6E-409C-BE32-E72D297353CC}">
              <c16:uniqueId val="{00000003-43BD-4D05-B9C7-6EADCB9E984A}"/>
            </c:ext>
          </c:extLst>
        </c:ser>
        <c:dLbls>
          <c:showLegendKey val="0"/>
          <c:showVal val="0"/>
          <c:showCatName val="0"/>
          <c:showSerName val="0"/>
          <c:showPercent val="0"/>
          <c:showBubbleSize val="0"/>
        </c:dLbls>
        <c:gapWidth val="150"/>
        <c:axId val="-2081142792"/>
        <c:axId val="-2105810040"/>
      </c:barChart>
      <c:catAx>
        <c:axId val="-2081142792"/>
        <c:scaling>
          <c:orientation val="minMax"/>
        </c:scaling>
        <c:delete val="0"/>
        <c:axPos val="b"/>
        <c:title>
          <c:tx>
            <c:rich>
              <a:bodyPr/>
              <a:lstStyle/>
              <a:p>
                <a:pPr>
                  <a:defRPr/>
                </a:pPr>
                <a:r>
                  <a:rPr lang="en-US" sz="2000" dirty="0"/>
                  <a:t>EDI Domain</a:t>
                </a:r>
              </a:p>
            </c:rich>
          </c:tx>
          <c:layout>
            <c:manualLayout>
              <c:xMode val="edge"/>
              <c:yMode val="edge"/>
              <c:x val="0.380282378495791"/>
              <c:y val="0.934726096737908"/>
            </c:manualLayout>
          </c:layout>
          <c:overlay val="0"/>
        </c:title>
        <c:numFmt formatCode="General" sourceLinked="0"/>
        <c:majorTickMark val="none"/>
        <c:minorTickMark val="none"/>
        <c:tickLblPos val="nextTo"/>
        <c:txPr>
          <a:bodyPr/>
          <a:lstStyle/>
          <a:p>
            <a:pPr>
              <a:defRPr sz="1200"/>
            </a:pPr>
            <a:endParaRPr lang="en-US"/>
          </a:p>
        </c:txPr>
        <c:crossAx val="-2105810040"/>
        <c:crosses val="autoZero"/>
        <c:auto val="1"/>
        <c:lblAlgn val="ctr"/>
        <c:lblOffset val="100"/>
        <c:noMultiLvlLbl val="0"/>
      </c:catAx>
      <c:valAx>
        <c:axId val="-2105810040"/>
        <c:scaling>
          <c:orientation val="minMax"/>
        </c:scaling>
        <c:delete val="0"/>
        <c:axPos val="l"/>
        <c:majorGridlines/>
        <c:title>
          <c:tx>
            <c:rich>
              <a:bodyPr/>
              <a:lstStyle/>
              <a:p>
                <a:pPr>
                  <a:defRPr/>
                </a:pPr>
                <a:r>
                  <a:rPr lang="en-US" sz="1800" dirty="0"/>
                  <a:t>Proportion of Children Vulnerable on EDI</a:t>
                </a:r>
              </a:p>
            </c:rich>
          </c:tx>
          <c:overlay val="0"/>
        </c:title>
        <c:numFmt formatCode="0%" sourceLinked="1"/>
        <c:majorTickMark val="out"/>
        <c:minorTickMark val="none"/>
        <c:tickLblPos val="nextTo"/>
        <c:txPr>
          <a:bodyPr/>
          <a:lstStyle/>
          <a:p>
            <a:pPr>
              <a:defRPr sz="1100" b="1"/>
            </a:pPr>
            <a:endParaRPr lang="en-US"/>
          </a:p>
        </c:txPr>
        <c:crossAx val="-2081142792"/>
        <c:crosses val="autoZero"/>
        <c:crossBetween val="between"/>
      </c:valAx>
      <c:spPr>
        <a:ln>
          <a:solidFill>
            <a:schemeClr val="tx1">
              <a:lumMod val="50000"/>
              <a:lumOff val="50000"/>
            </a:schemeClr>
          </a:solidFill>
        </a:ln>
      </c:spPr>
    </c:plotArea>
    <c:legend>
      <c:legendPos val="r"/>
      <c:legendEntry>
        <c:idx val="0"/>
        <c:txPr>
          <a:bodyPr/>
          <a:lstStyle/>
          <a:p>
            <a:pPr>
              <a:defRPr sz="2000"/>
            </a:pPr>
            <a:endParaRPr lang="en-US"/>
          </a:p>
        </c:txPr>
      </c:legendEntry>
      <c:legendEntry>
        <c:idx val="1"/>
        <c:txPr>
          <a:bodyPr/>
          <a:lstStyle/>
          <a:p>
            <a:pPr>
              <a:defRPr sz="2000"/>
            </a:pPr>
            <a:endParaRPr lang="en-US"/>
          </a:p>
        </c:txPr>
      </c:legendEntry>
      <c:legendEntry>
        <c:idx val="2"/>
        <c:txPr>
          <a:bodyPr/>
          <a:lstStyle/>
          <a:p>
            <a:pPr>
              <a:defRPr sz="2000"/>
            </a:pPr>
            <a:endParaRPr lang="en-US"/>
          </a:p>
        </c:txPr>
      </c:legendEntry>
      <c:legendEntry>
        <c:idx val="3"/>
        <c:txPr>
          <a:bodyPr/>
          <a:lstStyle/>
          <a:p>
            <a:pPr>
              <a:defRPr sz="2000"/>
            </a:pPr>
            <a:endParaRPr lang="en-US"/>
          </a:p>
        </c:txPr>
      </c:legendEntry>
      <c:layout>
        <c:manualLayout>
          <c:xMode val="edge"/>
          <c:yMode val="edge"/>
          <c:x val="0.0899518810148732"/>
          <c:y val="0.0593228346456693"/>
          <c:w val="0.370564676755831"/>
          <c:h val="0.323818022747157"/>
        </c:manualLayout>
      </c:layout>
      <c:overlay val="0"/>
      <c:spPr>
        <a:solidFill>
          <a:schemeClr val="bg1"/>
        </a:solidFill>
        <a:ln>
          <a:solidFill>
            <a:schemeClr val="tx1">
              <a:lumMod val="50000"/>
              <a:lumOff val="50000"/>
            </a:schemeClr>
          </a:solidFill>
        </a:ln>
      </c:sp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600" b="1" i="0" u="none" strike="noStrike" cap="none" normalizeH="0" baseline="0" dirty="0">
                <a:effectLst/>
              </a:rPr>
              <a:t> Vulnerable on 1 or More </a:t>
            </a:r>
            <a:r>
              <a:rPr lang="en-US" sz="1600" b="1" i="0" u="none" strike="noStrike" cap="none" normalizeH="0" baseline="0" dirty="0" smtClean="0">
                <a:effectLst/>
              </a:rPr>
              <a:t>Mean Centered Bar Graphs  </a:t>
            </a:r>
            <a:r>
              <a:rPr lang="en-US" sz="1600" b="1" i="0" u="none" strike="noStrike" cap="none" normalizeH="0" baseline="0" dirty="0">
                <a:effectLst/>
              </a:rPr>
              <a:t>By Race and Median Income Quintile</a:t>
            </a:r>
            <a:endParaRPr lang="en-US" sz="1600" dirty="0"/>
          </a:p>
        </c:rich>
      </c:tx>
      <c:overlay val="0"/>
      <c:spPr>
        <a:noFill/>
        <a:ln>
          <a:noFill/>
        </a:ln>
        <a:effectLst/>
      </c:spPr>
    </c:title>
    <c:autoTitleDeleted val="0"/>
    <c:plotArea>
      <c:layout/>
      <c:barChart>
        <c:barDir val="col"/>
        <c:grouping val="clustered"/>
        <c:varyColors val="0"/>
        <c:ser>
          <c:idx val="0"/>
          <c:order val="0"/>
          <c:tx>
            <c:strRef>
              <c:f>'Sparkline Table'!$C$1</c:f>
              <c:strCache>
                <c:ptCount val="1"/>
                <c:pt idx="0">
                  <c:v>Q1</c:v>
                </c:pt>
              </c:strCache>
            </c:strRef>
          </c:tx>
          <c:spPr>
            <a:solidFill>
              <a:schemeClr val="accent6">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'Sparkline Table'!$B$2:$B$7</c:f>
              <c:strCache>
                <c:ptCount val="5"/>
                <c:pt idx="0">
                  <c:v>0:African American/Black</c:v>
                </c:pt>
                <c:pt idx="1">
                  <c:v>1:Asian/Native Hawaiian/other Pacific Islander</c:v>
                </c:pt>
                <c:pt idx="2">
                  <c:v>2:Hispanic, Latino/a</c:v>
                </c:pt>
                <c:pt idx="3">
                  <c:v>3:White</c:v>
                </c:pt>
                <c:pt idx="4">
                  <c:v>4:Other</c:v>
                </c:pt>
              </c:strCache>
            </c:strRef>
          </c:cat>
          <c:val>
            <c:numRef>
              <c:f>'Sparkline Table'!$C$2:$C$7</c:f>
              <c:numCache>
                <c:formatCode>0.00</c:formatCode>
                <c:ptCount val="5"/>
                <c:pt idx="0">
                  <c:v>3.729999999999997</c:v>
                </c:pt>
                <c:pt idx="1">
                  <c:v>-2.16</c:v>
                </c:pt>
                <c:pt idx="2">
                  <c:v>-2.030000000000001</c:v>
                </c:pt>
                <c:pt idx="3">
                  <c:v>3.229999999999997</c:v>
                </c:pt>
                <c:pt idx="4">
                  <c:v>2.239999999999995</c:v>
                </c:pt>
              </c:numCache>
            </c:numRef>
          </c:val>
          <c:extLst xmlns:c16r2="http://schemas.microsoft.com/office/drawing/2015/06/chart">
            <c:ext xmlns:c16="http://schemas.microsoft.com/office/drawing/2014/chart" uri="{C3380CC4-5D6E-409C-BE32-E72D297353CC}">
              <c16:uniqueId val="{00000000-356F-4B43-B093-C27FE81C9BE6}"/>
            </c:ext>
          </c:extLst>
        </c:ser>
        <c:ser>
          <c:idx val="1"/>
          <c:order val="1"/>
          <c:tx>
            <c:strRef>
              <c:f>'Sparkline Table'!$D$1</c:f>
              <c:strCache>
                <c:ptCount val="1"/>
                <c:pt idx="0">
                  <c:v>Q2</c:v>
                </c:pt>
              </c:strCache>
            </c:strRef>
          </c:tx>
          <c:spPr>
            <a:solidFill>
              <a:schemeClr val="accent6">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'Sparkline Table'!$B$2:$B$7</c:f>
              <c:strCache>
                <c:ptCount val="5"/>
                <c:pt idx="0">
                  <c:v>0:African American/Black</c:v>
                </c:pt>
                <c:pt idx="1">
                  <c:v>1:Asian/Native Hawaiian/other Pacific Islander</c:v>
                </c:pt>
                <c:pt idx="2">
                  <c:v>2:Hispanic, Latino/a</c:v>
                </c:pt>
                <c:pt idx="3">
                  <c:v>3:White</c:v>
                </c:pt>
                <c:pt idx="4">
                  <c:v>4:Other</c:v>
                </c:pt>
              </c:strCache>
            </c:strRef>
          </c:cat>
          <c:val>
            <c:numRef>
              <c:f>'Sparkline Table'!$D$2:$D$7</c:f>
              <c:numCache>
                <c:formatCode>0.00</c:formatCode>
                <c:ptCount val="5"/>
                <c:pt idx="0">
                  <c:v>4.050000000000001</c:v>
                </c:pt>
                <c:pt idx="1">
                  <c:v>-4.27</c:v>
                </c:pt>
                <c:pt idx="2">
                  <c:v>-0.829999999999998</c:v>
                </c:pt>
                <c:pt idx="3">
                  <c:v>0.510000000000002</c:v>
                </c:pt>
                <c:pt idx="4">
                  <c:v>2.34</c:v>
                </c:pt>
              </c:numCache>
            </c:numRef>
          </c:val>
          <c:extLst xmlns:c16r2="http://schemas.microsoft.com/office/drawing/2015/06/chart">
            <c:ext xmlns:c16="http://schemas.microsoft.com/office/drawing/2014/chart" uri="{C3380CC4-5D6E-409C-BE32-E72D297353CC}">
              <c16:uniqueId val="{00000001-356F-4B43-B093-C27FE81C9BE6}"/>
            </c:ext>
          </c:extLst>
        </c:ser>
        <c:ser>
          <c:idx val="2"/>
          <c:order val="2"/>
          <c:tx>
            <c:strRef>
              <c:f>'Sparkline Table'!$E$1</c:f>
              <c:strCache>
                <c:ptCount val="1"/>
                <c:pt idx="0">
                  <c:v>Q3</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'Sparkline Table'!$B$2:$B$7</c:f>
              <c:strCache>
                <c:ptCount val="5"/>
                <c:pt idx="0">
                  <c:v>0:African American/Black</c:v>
                </c:pt>
                <c:pt idx="1">
                  <c:v>1:Asian/Native Hawaiian/other Pacific Islander</c:v>
                </c:pt>
                <c:pt idx="2">
                  <c:v>2:Hispanic, Latino/a</c:v>
                </c:pt>
                <c:pt idx="3">
                  <c:v>3:White</c:v>
                </c:pt>
                <c:pt idx="4">
                  <c:v>4:Other</c:v>
                </c:pt>
              </c:strCache>
            </c:strRef>
          </c:cat>
          <c:val>
            <c:numRef>
              <c:f>'Sparkline Table'!$E$2:$E$7</c:f>
              <c:numCache>
                <c:formatCode>0.00</c:formatCode>
                <c:ptCount val="5"/>
                <c:pt idx="0">
                  <c:v>4.07</c:v>
                </c:pt>
                <c:pt idx="1">
                  <c:v>-6.41</c:v>
                </c:pt>
                <c:pt idx="2">
                  <c:v>0.27</c:v>
                </c:pt>
                <c:pt idx="3">
                  <c:v>-1.780000000000001</c:v>
                </c:pt>
                <c:pt idx="4">
                  <c:v>0.32</c:v>
                </c:pt>
              </c:numCache>
            </c:numRef>
          </c:val>
          <c:extLst xmlns:c16r2="http://schemas.microsoft.com/office/drawing/2015/06/chart">
            <c:ext xmlns:c16="http://schemas.microsoft.com/office/drawing/2014/chart" uri="{C3380CC4-5D6E-409C-BE32-E72D297353CC}">
              <c16:uniqueId val="{00000002-356F-4B43-B093-C27FE81C9BE6}"/>
            </c:ext>
          </c:extLst>
        </c:ser>
        <c:ser>
          <c:idx val="3"/>
          <c:order val="3"/>
          <c:tx>
            <c:strRef>
              <c:f>'Sparkline Table'!$F$1</c:f>
              <c:strCache>
                <c:ptCount val="1"/>
                <c:pt idx="0">
                  <c:v>Q4</c:v>
                </c:pt>
              </c:strCache>
            </c:strRef>
          </c:tx>
          <c:spPr>
            <a:solidFill>
              <a:schemeClr val="accent6">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'Sparkline Table'!$B$2:$B$7</c:f>
              <c:strCache>
                <c:ptCount val="5"/>
                <c:pt idx="0">
                  <c:v>0:African American/Black</c:v>
                </c:pt>
                <c:pt idx="1">
                  <c:v>1:Asian/Native Hawaiian/other Pacific Islander</c:v>
                </c:pt>
                <c:pt idx="2">
                  <c:v>2:Hispanic, Latino/a</c:v>
                </c:pt>
                <c:pt idx="3">
                  <c:v>3:White</c:v>
                </c:pt>
                <c:pt idx="4">
                  <c:v>4:Other</c:v>
                </c:pt>
              </c:strCache>
            </c:strRef>
          </c:cat>
          <c:val>
            <c:numRef>
              <c:f>'Sparkline Table'!$F$2:$F$7</c:f>
              <c:numCache>
                <c:formatCode>0.00</c:formatCode>
                <c:ptCount val="5"/>
                <c:pt idx="0">
                  <c:v>4.219999999999999</c:v>
                </c:pt>
                <c:pt idx="1">
                  <c:v>-4.170000000000002</c:v>
                </c:pt>
                <c:pt idx="2">
                  <c:v>1.66</c:v>
                </c:pt>
                <c:pt idx="3">
                  <c:v>-4.760000000000001</c:v>
                </c:pt>
                <c:pt idx="4">
                  <c:v>0.709999999999997</c:v>
                </c:pt>
              </c:numCache>
            </c:numRef>
          </c:val>
          <c:extLst xmlns:c16r2="http://schemas.microsoft.com/office/drawing/2015/06/chart">
            <c:ext xmlns:c16="http://schemas.microsoft.com/office/drawing/2014/chart" uri="{C3380CC4-5D6E-409C-BE32-E72D297353CC}">
              <c16:uniqueId val="{00000003-356F-4B43-B093-C27FE81C9BE6}"/>
            </c:ext>
          </c:extLst>
        </c:ser>
        <c:ser>
          <c:idx val="4"/>
          <c:order val="4"/>
          <c:tx>
            <c:strRef>
              <c:f>'Sparkline Table'!$G$1</c:f>
              <c:strCache>
                <c:ptCount val="1"/>
                <c:pt idx="0">
                  <c:v>Q5</c:v>
                </c:pt>
              </c:strCache>
            </c:strRef>
          </c:tx>
          <c:spPr>
            <a:solidFill>
              <a:schemeClr val="accent6">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'Sparkline Table'!$B$2:$B$7</c:f>
              <c:strCache>
                <c:ptCount val="5"/>
                <c:pt idx="0">
                  <c:v>0:African American/Black</c:v>
                </c:pt>
                <c:pt idx="1">
                  <c:v>1:Asian/Native Hawaiian/other Pacific Islander</c:v>
                </c:pt>
                <c:pt idx="2">
                  <c:v>2:Hispanic, Latino/a</c:v>
                </c:pt>
                <c:pt idx="3">
                  <c:v>3:White</c:v>
                </c:pt>
                <c:pt idx="4">
                  <c:v>4:Other</c:v>
                </c:pt>
              </c:strCache>
            </c:strRef>
          </c:cat>
          <c:val>
            <c:numRef>
              <c:f>'Sparkline Table'!$G$2:$G$7</c:f>
              <c:numCache>
                <c:formatCode>0.00</c:formatCode>
                <c:ptCount val="5"/>
                <c:pt idx="0">
                  <c:v>7.89</c:v>
                </c:pt>
                <c:pt idx="1">
                  <c:v>-3.68</c:v>
                </c:pt>
                <c:pt idx="2">
                  <c:v>3.489999999999998</c:v>
                </c:pt>
                <c:pt idx="3">
                  <c:v>-2.849999999999999</c:v>
                </c:pt>
                <c:pt idx="4">
                  <c:v>0.309999999999999</c:v>
                </c:pt>
              </c:numCache>
            </c:numRef>
          </c:val>
          <c:extLst xmlns:c16r2="http://schemas.microsoft.com/office/drawing/2015/06/chart">
            <c:ext xmlns:c16="http://schemas.microsoft.com/office/drawing/2014/chart" uri="{C3380CC4-5D6E-409C-BE32-E72D297353CC}">
              <c16:uniqueId val="{00000004-356F-4B43-B093-C27FE81C9BE6}"/>
            </c:ext>
          </c:extLst>
        </c:ser>
        <c:dLbls>
          <c:dLblPos val="outEnd"/>
          <c:showLegendKey val="0"/>
          <c:showVal val="1"/>
          <c:showCatName val="0"/>
          <c:showSerName val="0"/>
          <c:showPercent val="0"/>
          <c:showBubbleSize val="0"/>
        </c:dLbls>
        <c:gapWidth val="267"/>
        <c:overlap val="-43"/>
        <c:axId val="-2106749992"/>
        <c:axId val="-2107079832"/>
      </c:barChart>
      <c:catAx>
        <c:axId val="-2106749992"/>
        <c:scaling>
          <c:orientation val="minMax"/>
        </c:scaling>
        <c:delete val="1"/>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2107079832"/>
        <c:crosses val="autoZero"/>
        <c:auto val="1"/>
        <c:lblAlgn val="ctr"/>
        <c:lblOffset val="100"/>
        <c:noMultiLvlLbl val="0"/>
      </c:catAx>
      <c:valAx>
        <c:axId val="-2107079832"/>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2106749992"/>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smtClean="0"/>
              <a:t>Vulnerability </a:t>
            </a:r>
            <a:r>
              <a:rPr lang="en-US" sz="2400" dirty="0"/>
              <a:t>by</a:t>
            </a:r>
            <a:r>
              <a:rPr lang="en-US" sz="2400" baseline="0" dirty="0"/>
              <a:t> Domain and Median Income Quintile</a:t>
            </a:r>
            <a:endParaRPr lang="en-US" sz="2400" dirty="0"/>
          </a:p>
        </c:rich>
      </c:tx>
      <c:overlay val="0"/>
      <c:spPr>
        <a:noFill/>
        <a:ln>
          <a:noFill/>
        </a:ln>
        <a:effectLst/>
      </c:spPr>
    </c:title>
    <c:autoTitleDeleted val="0"/>
    <c:plotArea>
      <c:layout/>
      <c:lineChart>
        <c:grouping val="standard"/>
        <c:varyColors val="0"/>
        <c:ser>
          <c:idx val="1"/>
          <c:order val="0"/>
          <c:tx>
            <c:strRef>
              <c:f>'V by Domain Income table'!$A$3</c:f>
              <c:strCache>
                <c:ptCount val="1"/>
                <c:pt idx="0">
                  <c:v>Phys Health and Well-Being</c:v>
                </c:pt>
              </c:strCache>
            </c:strRef>
          </c:tx>
          <c:spPr>
            <a:ln w="57150" cap="rnd">
              <a:solidFill>
                <a:schemeClr val="accent2"/>
              </a:solidFill>
              <a:round/>
            </a:ln>
            <a:effectLst/>
          </c:spPr>
          <c:marker>
            <c:symbol val="circle"/>
            <c:size val="7"/>
            <c:spPr>
              <a:solidFill>
                <a:schemeClr val="accent2"/>
              </a:solidFill>
              <a:ln w="57150">
                <a:solidFill>
                  <a:schemeClr val="accent2"/>
                </a:solidFill>
              </a:ln>
              <a:effectLst/>
            </c:spPr>
          </c:marker>
          <c:cat>
            <c:strRef>
              <c:f>'V by Domain Income table'!$B$1:$F$1</c:f>
              <c:strCache>
                <c:ptCount val="5"/>
                <c:pt idx="0">
                  <c:v>Quintile 1</c:v>
                </c:pt>
                <c:pt idx="1">
                  <c:v>Quintile 2</c:v>
                </c:pt>
                <c:pt idx="2">
                  <c:v>Quintile 3</c:v>
                </c:pt>
                <c:pt idx="3">
                  <c:v>Quintile 4</c:v>
                </c:pt>
                <c:pt idx="4">
                  <c:v>Quintile 5</c:v>
                </c:pt>
              </c:strCache>
            </c:strRef>
          </c:cat>
          <c:val>
            <c:numRef>
              <c:f>'V by Domain Income table'!$B$3:$F$3</c:f>
              <c:numCache>
                <c:formatCode>0.00</c:formatCode>
                <c:ptCount val="5"/>
                <c:pt idx="0">
                  <c:v>12.61</c:v>
                </c:pt>
                <c:pt idx="1">
                  <c:v>11.46</c:v>
                </c:pt>
                <c:pt idx="2">
                  <c:v>10.03</c:v>
                </c:pt>
                <c:pt idx="3">
                  <c:v>8.620000000000001</c:v>
                </c:pt>
                <c:pt idx="4">
                  <c:v>6.43</c:v>
                </c:pt>
              </c:numCache>
            </c:numRef>
          </c:val>
          <c:smooth val="0"/>
          <c:extLst xmlns:c16r2="http://schemas.microsoft.com/office/drawing/2015/06/chart">
            <c:ext xmlns:c16="http://schemas.microsoft.com/office/drawing/2014/chart" uri="{C3380CC4-5D6E-409C-BE32-E72D297353CC}">
              <c16:uniqueId val="{00000000-69B2-48E1-B2E5-05767D311688}"/>
            </c:ext>
          </c:extLst>
        </c:ser>
        <c:ser>
          <c:idx val="2"/>
          <c:order val="1"/>
          <c:tx>
            <c:strRef>
              <c:f>'V by Domain Income table'!$A$4</c:f>
              <c:strCache>
                <c:ptCount val="1"/>
                <c:pt idx="0">
                  <c:v>Social Competence</c:v>
                </c:pt>
              </c:strCache>
            </c:strRef>
          </c:tx>
          <c:spPr>
            <a:ln w="38100" cap="rnd">
              <a:solidFill>
                <a:schemeClr val="accent3"/>
              </a:solidFill>
              <a:round/>
            </a:ln>
            <a:effectLst/>
          </c:spPr>
          <c:marker>
            <c:symbol val="circle"/>
            <c:size val="7"/>
            <c:spPr>
              <a:solidFill>
                <a:schemeClr val="accent3"/>
              </a:solidFill>
              <a:ln w="38100">
                <a:solidFill>
                  <a:schemeClr val="accent3"/>
                </a:solidFill>
              </a:ln>
              <a:effectLst/>
            </c:spPr>
          </c:marker>
          <c:cat>
            <c:strRef>
              <c:f>'V by Domain Income table'!$B$1:$F$1</c:f>
              <c:strCache>
                <c:ptCount val="5"/>
                <c:pt idx="0">
                  <c:v>Quintile 1</c:v>
                </c:pt>
                <c:pt idx="1">
                  <c:v>Quintile 2</c:v>
                </c:pt>
                <c:pt idx="2">
                  <c:v>Quintile 3</c:v>
                </c:pt>
                <c:pt idx="3">
                  <c:v>Quintile 4</c:v>
                </c:pt>
                <c:pt idx="4">
                  <c:v>Quintile 5</c:v>
                </c:pt>
              </c:strCache>
            </c:strRef>
          </c:cat>
          <c:val>
            <c:numRef>
              <c:f>'V by Domain Income table'!$B$4:$F$4</c:f>
              <c:numCache>
                <c:formatCode>0.00</c:formatCode>
                <c:ptCount val="5"/>
                <c:pt idx="0">
                  <c:v>12.38</c:v>
                </c:pt>
                <c:pt idx="1">
                  <c:v>11.24</c:v>
                </c:pt>
                <c:pt idx="2">
                  <c:v>10.34</c:v>
                </c:pt>
                <c:pt idx="3">
                  <c:v>9.129999999999998</c:v>
                </c:pt>
                <c:pt idx="4">
                  <c:v>6.85</c:v>
                </c:pt>
              </c:numCache>
            </c:numRef>
          </c:val>
          <c:smooth val="0"/>
          <c:extLst xmlns:c16r2="http://schemas.microsoft.com/office/drawing/2015/06/chart">
            <c:ext xmlns:c16="http://schemas.microsoft.com/office/drawing/2014/chart" uri="{C3380CC4-5D6E-409C-BE32-E72D297353CC}">
              <c16:uniqueId val="{00000001-69B2-48E1-B2E5-05767D311688}"/>
            </c:ext>
          </c:extLst>
        </c:ser>
        <c:ser>
          <c:idx val="3"/>
          <c:order val="2"/>
          <c:tx>
            <c:strRef>
              <c:f>'V by Domain Income table'!$A$5</c:f>
              <c:strCache>
                <c:ptCount val="1"/>
                <c:pt idx="0">
                  <c:v>Emotional Maturity</c:v>
                </c:pt>
              </c:strCache>
            </c:strRef>
          </c:tx>
          <c:spPr>
            <a:ln w="38100" cap="rnd">
              <a:solidFill>
                <a:schemeClr val="accent4"/>
              </a:solidFill>
              <a:round/>
            </a:ln>
            <a:effectLst/>
          </c:spPr>
          <c:marker>
            <c:symbol val="circle"/>
            <c:size val="7"/>
            <c:spPr>
              <a:solidFill>
                <a:schemeClr val="accent4"/>
              </a:solidFill>
              <a:ln w="38100">
                <a:solidFill>
                  <a:schemeClr val="accent4"/>
                </a:solidFill>
              </a:ln>
              <a:effectLst/>
            </c:spPr>
          </c:marker>
          <c:cat>
            <c:strRef>
              <c:f>'V by Domain Income table'!$B$1:$F$1</c:f>
              <c:strCache>
                <c:ptCount val="5"/>
                <c:pt idx="0">
                  <c:v>Quintile 1</c:v>
                </c:pt>
                <c:pt idx="1">
                  <c:v>Quintile 2</c:v>
                </c:pt>
                <c:pt idx="2">
                  <c:v>Quintile 3</c:v>
                </c:pt>
                <c:pt idx="3">
                  <c:v>Quintile 4</c:v>
                </c:pt>
                <c:pt idx="4">
                  <c:v>Quintile 5</c:v>
                </c:pt>
              </c:strCache>
            </c:strRef>
          </c:cat>
          <c:val>
            <c:numRef>
              <c:f>'V by Domain Income table'!$B$5:$F$5</c:f>
              <c:numCache>
                <c:formatCode>0.00</c:formatCode>
                <c:ptCount val="5"/>
                <c:pt idx="0">
                  <c:v>11.53</c:v>
                </c:pt>
                <c:pt idx="1">
                  <c:v>10.11</c:v>
                </c:pt>
                <c:pt idx="2">
                  <c:v>9.49</c:v>
                </c:pt>
                <c:pt idx="3">
                  <c:v>8.61</c:v>
                </c:pt>
                <c:pt idx="4">
                  <c:v>6.76</c:v>
                </c:pt>
              </c:numCache>
            </c:numRef>
          </c:val>
          <c:smooth val="0"/>
          <c:extLst xmlns:c16r2="http://schemas.microsoft.com/office/drawing/2015/06/chart">
            <c:ext xmlns:c16="http://schemas.microsoft.com/office/drawing/2014/chart" uri="{C3380CC4-5D6E-409C-BE32-E72D297353CC}">
              <c16:uniqueId val="{00000002-69B2-48E1-B2E5-05767D311688}"/>
            </c:ext>
          </c:extLst>
        </c:ser>
        <c:ser>
          <c:idx val="4"/>
          <c:order val="3"/>
          <c:tx>
            <c:strRef>
              <c:f>'V by Domain Income table'!$A$6</c:f>
              <c:strCache>
                <c:ptCount val="1"/>
                <c:pt idx="0">
                  <c:v>Lang. Cognitive Dev.</c:v>
                </c:pt>
              </c:strCache>
            </c:strRef>
          </c:tx>
          <c:spPr>
            <a:ln w="38100" cap="rnd">
              <a:solidFill>
                <a:schemeClr val="accent5"/>
              </a:solidFill>
              <a:round/>
            </a:ln>
            <a:effectLst/>
          </c:spPr>
          <c:marker>
            <c:symbol val="circle"/>
            <c:size val="7"/>
            <c:spPr>
              <a:solidFill>
                <a:schemeClr val="accent5"/>
              </a:solidFill>
              <a:ln w="38100">
                <a:solidFill>
                  <a:schemeClr val="accent5"/>
                </a:solidFill>
              </a:ln>
              <a:effectLst/>
            </c:spPr>
          </c:marker>
          <c:cat>
            <c:strRef>
              <c:f>'V by Domain Income table'!$B$1:$F$1</c:f>
              <c:strCache>
                <c:ptCount val="5"/>
                <c:pt idx="0">
                  <c:v>Quintile 1</c:v>
                </c:pt>
                <c:pt idx="1">
                  <c:v>Quintile 2</c:v>
                </c:pt>
                <c:pt idx="2">
                  <c:v>Quintile 3</c:v>
                </c:pt>
                <c:pt idx="3">
                  <c:v>Quintile 4</c:v>
                </c:pt>
                <c:pt idx="4">
                  <c:v>Quintile 5</c:v>
                </c:pt>
              </c:strCache>
            </c:strRef>
          </c:cat>
          <c:val>
            <c:numRef>
              <c:f>'V by Domain Income table'!$B$6:$F$6</c:f>
              <c:numCache>
                <c:formatCode>0.00</c:formatCode>
                <c:ptCount val="5"/>
                <c:pt idx="0">
                  <c:v>13.56</c:v>
                </c:pt>
                <c:pt idx="1">
                  <c:v>12.16</c:v>
                </c:pt>
                <c:pt idx="2">
                  <c:v>11.62</c:v>
                </c:pt>
                <c:pt idx="3">
                  <c:v>9.11</c:v>
                </c:pt>
                <c:pt idx="4">
                  <c:v>5.67</c:v>
                </c:pt>
              </c:numCache>
            </c:numRef>
          </c:val>
          <c:smooth val="0"/>
          <c:extLst xmlns:c16r2="http://schemas.microsoft.com/office/drawing/2015/06/chart">
            <c:ext xmlns:c16="http://schemas.microsoft.com/office/drawing/2014/chart" uri="{C3380CC4-5D6E-409C-BE32-E72D297353CC}">
              <c16:uniqueId val="{00000003-69B2-48E1-B2E5-05767D311688}"/>
            </c:ext>
          </c:extLst>
        </c:ser>
        <c:ser>
          <c:idx val="5"/>
          <c:order val="4"/>
          <c:tx>
            <c:strRef>
              <c:f>'V by Domain Income table'!$A$7</c:f>
              <c:strCache>
                <c:ptCount val="1"/>
                <c:pt idx="0">
                  <c:v>Comm. And Gen. Knowledge</c:v>
                </c:pt>
              </c:strCache>
            </c:strRef>
          </c:tx>
          <c:spPr>
            <a:ln w="38100" cap="rnd">
              <a:solidFill>
                <a:schemeClr val="accent6"/>
              </a:solidFill>
              <a:round/>
            </a:ln>
            <a:effectLst/>
          </c:spPr>
          <c:marker>
            <c:symbol val="circle"/>
            <c:size val="7"/>
            <c:spPr>
              <a:solidFill>
                <a:schemeClr val="accent6"/>
              </a:solidFill>
              <a:ln w="38100">
                <a:solidFill>
                  <a:schemeClr val="accent6"/>
                </a:solidFill>
              </a:ln>
              <a:effectLst/>
            </c:spPr>
          </c:marker>
          <c:cat>
            <c:strRef>
              <c:f>'V by Domain Income table'!$B$1:$F$1</c:f>
              <c:strCache>
                <c:ptCount val="5"/>
                <c:pt idx="0">
                  <c:v>Quintile 1</c:v>
                </c:pt>
                <c:pt idx="1">
                  <c:v>Quintile 2</c:v>
                </c:pt>
                <c:pt idx="2">
                  <c:v>Quintile 3</c:v>
                </c:pt>
                <c:pt idx="3">
                  <c:v>Quintile 4</c:v>
                </c:pt>
                <c:pt idx="4">
                  <c:v>Quintile 5</c:v>
                </c:pt>
              </c:strCache>
            </c:strRef>
          </c:cat>
          <c:val>
            <c:numRef>
              <c:f>'V by Domain Income table'!$B$7:$F$7</c:f>
              <c:numCache>
                <c:formatCode>0.00</c:formatCode>
                <c:ptCount val="5"/>
                <c:pt idx="0">
                  <c:v>12.16</c:v>
                </c:pt>
                <c:pt idx="1">
                  <c:v>11.75</c:v>
                </c:pt>
                <c:pt idx="2">
                  <c:v>11.47</c:v>
                </c:pt>
                <c:pt idx="3">
                  <c:v>9.710000000000001</c:v>
                </c:pt>
                <c:pt idx="4">
                  <c:v>6.64</c:v>
                </c:pt>
              </c:numCache>
            </c:numRef>
          </c:val>
          <c:smooth val="0"/>
          <c:extLst xmlns:c16r2="http://schemas.microsoft.com/office/drawing/2015/06/chart">
            <c:ext xmlns:c16="http://schemas.microsoft.com/office/drawing/2014/chart" uri="{C3380CC4-5D6E-409C-BE32-E72D297353CC}">
              <c16:uniqueId val="{00000004-69B2-48E1-B2E5-05767D311688}"/>
            </c:ext>
          </c:extLst>
        </c:ser>
        <c:ser>
          <c:idx val="0"/>
          <c:order val="5"/>
          <c:tx>
            <c:strRef>
              <c:f>'V by Domain Income table'!$A$2</c:f>
              <c:strCache>
                <c:ptCount val="1"/>
                <c:pt idx="0">
                  <c:v>Vulnerable 1 or More</c:v>
                </c:pt>
              </c:strCache>
            </c:strRef>
          </c:tx>
          <c:spPr>
            <a:ln w="76200" cap="rnd">
              <a:solidFill>
                <a:srgbClr val="9966FF"/>
              </a:solidFill>
              <a:round/>
            </a:ln>
            <a:effectLst/>
          </c:spPr>
          <c:marker>
            <c:symbol val="circle"/>
            <c:size val="10"/>
            <c:spPr>
              <a:solidFill>
                <a:schemeClr val="accent1"/>
              </a:solidFill>
              <a:ln w="76200" cap="sq">
                <a:solidFill>
                  <a:srgbClr val="9966FF"/>
                </a:solidFill>
              </a:ln>
              <a:effectLst/>
            </c:spPr>
          </c:marker>
          <c:dPt>
            <c:idx val="1"/>
            <c:marker>
              <c:spPr>
                <a:solidFill>
                  <a:schemeClr val="accent1"/>
                </a:solidFill>
                <a:ln w="38100" cap="sq">
                  <a:solidFill>
                    <a:srgbClr val="9966FF"/>
                  </a:solidFill>
                </a:ln>
                <a:effectLst/>
              </c:spPr>
            </c:marker>
            <c:bubble3D val="0"/>
            <c:spPr>
              <a:ln w="38100" cap="rnd">
                <a:solidFill>
                  <a:srgbClr val="9966FF"/>
                </a:solidFill>
                <a:round/>
              </a:ln>
              <a:effectLst/>
            </c:spPr>
            <c:extLst xmlns:c16r2="http://schemas.microsoft.com/office/drawing/2015/06/chart">
              <c:ext xmlns:c16="http://schemas.microsoft.com/office/drawing/2014/chart" uri="{C3380CC4-5D6E-409C-BE32-E72D297353CC}">
                <c16:uniqueId val="{00000006-69B2-48E1-B2E5-05767D311688}"/>
              </c:ext>
            </c:extLst>
          </c:dPt>
          <c:dPt>
            <c:idx val="2"/>
            <c:marker>
              <c:spPr>
                <a:solidFill>
                  <a:schemeClr val="accent1"/>
                </a:solidFill>
                <a:ln w="38100" cap="sq">
                  <a:solidFill>
                    <a:srgbClr val="9966FF"/>
                  </a:solidFill>
                </a:ln>
                <a:effectLst/>
              </c:spPr>
            </c:marker>
            <c:bubble3D val="0"/>
            <c:spPr>
              <a:ln w="38100" cap="rnd">
                <a:solidFill>
                  <a:srgbClr val="9966FF"/>
                </a:solidFill>
                <a:round/>
              </a:ln>
              <a:effectLst/>
            </c:spPr>
            <c:extLst xmlns:c16r2="http://schemas.microsoft.com/office/drawing/2015/06/chart">
              <c:ext xmlns:c16="http://schemas.microsoft.com/office/drawing/2014/chart" uri="{C3380CC4-5D6E-409C-BE32-E72D297353CC}">
                <c16:uniqueId val="{00000008-69B2-48E1-B2E5-05767D311688}"/>
              </c:ext>
            </c:extLst>
          </c:dPt>
          <c:dPt>
            <c:idx val="3"/>
            <c:bubble3D val="0"/>
            <c:spPr>
              <a:ln w="38100" cap="rnd">
                <a:solidFill>
                  <a:srgbClr val="9966FF"/>
                </a:solidFill>
                <a:round/>
              </a:ln>
              <a:effectLst/>
            </c:spPr>
            <c:extLst xmlns:c16r2="http://schemas.microsoft.com/office/drawing/2015/06/chart">
              <c:ext xmlns:c16="http://schemas.microsoft.com/office/drawing/2014/chart" uri="{C3380CC4-5D6E-409C-BE32-E72D297353CC}">
                <c16:uniqueId val="{0000000A-69B2-48E1-B2E5-05767D311688}"/>
              </c:ext>
            </c:extLst>
          </c:dPt>
          <c:dPt>
            <c:idx val="4"/>
            <c:marker>
              <c:spPr>
                <a:solidFill>
                  <a:schemeClr val="accent1"/>
                </a:solidFill>
                <a:ln w="38100" cap="sq">
                  <a:solidFill>
                    <a:srgbClr val="9966FF"/>
                  </a:solidFill>
                </a:ln>
                <a:effectLst/>
              </c:spPr>
            </c:marker>
            <c:bubble3D val="0"/>
            <c:spPr>
              <a:ln w="38100" cap="rnd">
                <a:solidFill>
                  <a:srgbClr val="9966FF"/>
                </a:solidFill>
                <a:round/>
              </a:ln>
              <a:effectLst/>
            </c:spPr>
            <c:extLst xmlns:c16r2="http://schemas.microsoft.com/office/drawing/2015/06/chart">
              <c:ext xmlns:c16="http://schemas.microsoft.com/office/drawing/2014/chart" uri="{C3380CC4-5D6E-409C-BE32-E72D297353CC}">
                <c16:uniqueId val="{0000000C-69B2-48E1-B2E5-05767D311688}"/>
              </c:ext>
            </c:extLst>
          </c:dPt>
          <c:dLbls>
            <c:dLbl>
              <c:idx val="0"/>
              <c:layout>
                <c:manualLayout>
                  <c:x val="0.00732464342251632"/>
                  <c:y val="-0.0383739862222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69B2-48E1-B2E5-05767D311688}"/>
                </c:ext>
              </c:extLst>
            </c:dLbl>
            <c:dLbl>
              <c:idx val="1"/>
              <c:layout>
                <c:manualLayout>
                  <c:x val="0.00732464342251635"/>
                  <c:y val="-0.0383739862222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69B2-48E1-B2E5-05767D311688}"/>
                </c:ext>
              </c:extLst>
            </c:dLbl>
            <c:dLbl>
              <c:idx val="2"/>
              <c:layout>
                <c:manualLayout>
                  <c:x val="0.00585971473801308"/>
                  <c:y val="-0.034334619251495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69B2-48E1-B2E5-05767D311688}"/>
                </c:ext>
              </c:extLst>
            </c:dLbl>
            <c:dLbl>
              <c:idx val="3"/>
              <c:layout>
                <c:manualLayout>
                  <c:x val="0.00439478605350981"/>
                  <c:y val="-0.030295252280731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69B2-48E1-B2E5-05767D311688}"/>
                </c:ext>
              </c:extLst>
            </c:dLbl>
            <c:dLbl>
              <c:idx val="4"/>
              <c:layout>
                <c:manualLayout>
                  <c:x val="0.00146492868450327"/>
                  <c:y val="-0.030295252280731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69B2-48E1-B2E5-05767D311688}"/>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'V by Domain Income table'!$B$1:$F$1</c:f>
              <c:strCache>
                <c:ptCount val="5"/>
                <c:pt idx="0">
                  <c:v>Quintile 1</c:v>
                </c:pt>
                <c:pt idx="1">
                  <c:v>Quintile 2</c:v>
                </c:pt>
                <c:pt idx="2">
                  <c:v>Quintile 3</c:v>
                </c:pt>
                <c:pt idx="3">
                  <c:v>Quintile 4</c:v>
                </c:pt>
                <c:pt idx="4">
                  <c:v>Quintile 5</c:v>
                </c:pt>
              </c:strCache>
            </c:strRef>
          </c:cat>
          <c:val>
            <c:numRef>
              <c:f>'V by Domain Income table'!$B$2:$F$2</c:f>
              <c:numCache>
                <c:formatCode>0.00</c:formatCode>
                <c:ptCount val="5"/>
                <c:pt idx="0">
                  <c:v>30.67</c:v>
                </c:pt>
                <c:pt idx="1">
                  <c:v>28.7</c:v>
                </c:pt>
                <c:pt idx="2">
                  <c:v>26.86</c:v>
                </c:pt>
                <c:pt idx="3">
                  <c:v>23.51</c:v>
                </c:pt>
                <c:pt idx="4">
                  <c:v>17.48</c:v>
                </c:pt>
              </c:numCache>
            </c:numRef>
          </c:val>
          <c:smooth val="0"/>
          <c:extLst xmlns:c16r2="http://schemas.microsoft.com/office/drawing/2015/06/chart">
            <c:ext xmlns:c16="http://schemas.microsoft.com/office/drawing/2014/chart" uri="{C3380CC4-5D6E-409C-BE32-E72D297353CC}">
              <c16:uniqueId val="{0000000E-69B2-48E1-B2E5-05767D311688}"/>
            </c:ext>
          </c:extLst>
        </c:ser>
        <c:dLbls>
          <c:showLegendKey val="0"/>
          <c:showVal val="0"/>
          <c:showCatName val="0"/>
          <c:showSerName val="0"/>
          <c:showPercent val="0"/>
          <c:showBubbleSize val="0"/>
        </c:dLbls>
        <c:marker val="1"/>
        <c:smooth val="0"/>
        <c:axId val="-2108222856"/>
        <c:axId val="-2108317032"/>
      </c:lineChart>
      <c:catAx>
        <c:axId val="-210822285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317032"/>
        <c:crosses val="autoZero"/>
        <c:auto val="1"/>
        <c:lblAlgn val="ctr"/>
        <c:lblOffset val="100"/>
        <c:noMultiLvlLbl val="0"/>
      </c:catAx>
      <c:valAx>
        <c:axId val="-21083170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222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0" i="0" baseline="0">
                <a:effectLst/>
              </a:rPr>
              <a:t>Pct. Vulnerable on 1 or More Domains by Race and Median Income Quintile</a:t>
            </a:r>
            <a:endParaRPr lang="en-US" sz="1600">
              <a:effectLst/>
            </a:endParaRPr>
          </a:p>
        </c:rich>
      </c:tx>
      <c:overlay val="0"/>
      <c:spPr>
        <a:noFill/>
        <a:ln>
          <a:noFill/>
        </a:ln>
        <a:effectLst/>
      </c:spPr>
    </c:title>
    <c:autoTitleDeleted val="0"/>
    <c:plotArea>
      <c:layout/>
      <c:lineChart>
        <c:grouping val="standard"/>
        <c:varyColors val="0"/>
        <c:ser>
          <c:idx val="1"/>
          <c:order val="0"/>
          <c:tx>
            <c:strRef>
              <c:f>'Vulnerable 1 or more for graph'!$H$1</c:f>
              <c:strCache>
                <c:ptCount val="1"/>
                <c:pt idx="0">
                  <c:v>African American/Black</c:v>
                </c:pt>
              </c:strCache>
            </c:strRef>
          </c:tx>
          <c:spPr>
            <a:ln w="76200" cap="rnd">
              <a:solidFill>
                <a:schemeClr val="accent2"/>
              </a:solidFill>
              <a:round/>
            </a:ln>
            <a:effectLst/>
          </c:spPr>
          <c:marker>
            <c:symbol val="circle"/>
            <c:size val="10"/>
            <c:spPr>
              <a:solidFill>
                <a:schemeClr val="accent2"/>
              </a:solidFill>
              <a:ln w="76200">
                <a:solidFill>
                  <a:schemeClr val="accent2"/>
                </a:solidFill>
              </a:ln>
              <a:effectLst/>
            </c:spPr>
          </c:marker>
          <c:dPt>
            <c:idx val="1"/>
            <c:marker>
              <c:spPr>
                <a:solidFill>
                  <a:schemeClr val="accent2"/>
                </a:solidFill>
                <a:ln w="38100">
                  <a:solidFill>
                    <a:schemeClr val="accent2"/>
                  </a:solidFill>
                </a:ln>
                <a:effectLst/>
              </c:spPr>
            </c:marker>
            <c:bubble3D val="0"/>
            <c:spPr>
              <a:ln w="38100" cap="rnd">
                <a:solidFill>
                  <a:schemeClr val="accent2"/>
                </a:solidFill>
                <a:round/>
              </a:ln>
              <a:effectLst/>
            </c:spPr>
            <c:extLst xmlns:c16r2="http://schemas.microsoft.com/office/drawing/2015/06/chart">
              <c:ext xmlns:c16="http://schemas.microsoft.com/office/drawing/2014/chart" uri="{C3380CC4-5D6E-409C-BE32-E72D297353CC}">
                <c16:uniqueId val="{00000001-4A71-4821-9DB1-F0E6702DF240}"/>
              </c:ext>
            </c:extLst>
          </c:dPt>
          <c:dPt>
            <c:idx val="2"/>
            <c:marker>
              <c:spPr>
                <a:solidFill>
                  <a:schemeClr val="accent2"/>
                </a:solidFill>
                <a:ln w="38100">
                  <a:solidFill>
                    <a:schemeClr val="accent2"/>
                  </a:solidFill>
                </a:ln>
                <a:effectLst/>
              </c:spPr>
            </c:marker>
            <c:bubble3D val="0"/>
            <c:spPr>
              <a:ln w="38100" cap="rnd">
                <a:solidFill>
                  <a:schemeClr val="accent2"/>
                </a:solidFill>
                <a:round/>
              </a:ln>
              <a:effectLst/>
            </c:spPr>
            <c:extLst xmlns:c16r2="http://schemas.microsoft.com/office/drawing/2015/06/chart">
              <c:ext xmlns:c16="http://schemas.microsoft.com/office/drawing/2014/chart" uri="{C3380CC4-5D6E-409C-BE32-E72D297353CC}">
                <c16:uniqueId val="{00000003-4A71-4821-9DB1-F0E6702DF240}"/>
              </c:ext>
            </c:extLst>
          </c:dPt>
          <c:dPt>
            <c:idx val="3"/>
            <c:marker>
              <c:spPr>
                <a:solidFill>
                  <a:schemeClr val="accent2"/>
                </a:solidFill>
                <a:ln w="38100">
                  <a:solidFill>
                    <a:schemeClr val="accent2"/>
                  </a:solidFill>
                </a:ln>
                <a:effectLst/>
              </c:spPr>
            </c:marker>
            <c:bubble3D val="0"/>
            <c:spPr>
              <a:ln w="38100" cap="rnd">
                <a:solidFill>
                  <a:schemeClr val="accent2"/>
                </a:solidFill>
                <a:round/>
              </a:ln>
              <a:effectLst/>
            </c:spPr>
            <c:extLst xmlns:c16r2="http://schemas.microsoft.com/office/drawing/2015/06/chart">
              <c:ext xmlns:c16="http://schemas.microsoft.com/office/drawing/2014/chart" uri="{C3380CC4-5D6E-409C-BE32-E72D297353CC}">
                <c16:uniqueId val="{00000005-4A71-4821-9DB1-F0E6702DF240}"/>
              </c:ext>
            </c:extLst>
          </c:dPt>
          <c:dPt>
            <c:idx val="4"/>
            <c:marker>
              <c:spPr>
                <a:solidFill>
                  <a:schemeClr val="accent2"/>
                </a:solidFill>
                <a:ln w="38100">
                  <a:solidFill>
                    <a:schemeClr val="accent2"/>
                  </a:solidFill>
                </a:ln>
                <a:effectLst/>
              </c:spPr>
            </c:marker>
            <c:bubble3D val="0"/>
            <c:spPr>
              <a:ln w="38100" cap="rnd">
                <a:solidFill>
                  <a:schemeClr val="accent2"/>
                </a:solidFill>
                <a:round/>
              </a:ln>
              <a:effectLst/>
            </c:spPr>
            <c:extLst xmlns:c16r2="http://schemas.microsoft.com/office/drawing/2015/06/chart">
              <c:ext xmlns:c16="http://schemas.microsoft.com/office/drawing/2014/chart" uri="{C3380CC4-5D6E-409C-BE32-E72D297353CC}">
                <c16:uniqueId val="{00000007-4A71-4821-9DB1-F0E6702DF240}"/>
              </c:ext>
            </c:extLst>
          </c:dPt>
          <c:cat>
            <c:strRef>
              <c:f>'Vulnerable 1 or more for graph'!$F$2:$F$6</c:f>
              <c:strCache>
                <c:ptCount val="5"/>
                <c:pt idx="0">
                  <c:v>Quintile 1</c:v>
                </c:pt>
                <c:pt idx="1">
                  <c:v>Quintile 2</c:v>
                </c:pt>
                <c:pt idx="2">
                  <c:v>Quintile 3</c:v>
                </c:pt>
                <c:pt idx="3">
                  <c:v>Quintile 4</c:v>
                </c:pt>
                <c:pt idx="4">
                  <c:v>Quintile 5</c:v>
                </c:pt>
              </c:strCache>
            </c:strRef>
          </c:cat>
          <c:val>
            <c:numRef>
              <c:f>'Vulnerable 1 or more for graph'!$H$2:$H$6</c:f>
              <c:numCache>
                <c:formatCode>0.00</c:formatCode>
                <c:ptCount val="5"/>
                <c:pt idx="0">
                  <c:v>34.4</c:v>
                </c:pt>
                <c:pt idx="1">
                  <c:v>32.75</c:v>
                </c:pt>
                <c:pt idx="2">
                  <c:v>30.93</c:v>
                </c:pt>
                <c:pt idx="3">
                  <c:v>27.73</c:v>
                </c:pt>
                <c:pt idx="4">
                  <c:v>25.37</c:v>
                </c:pt>
              </c:numCache>
            </c:numRef>
          </c:val>
          <c:smooth val="0"/>
          <c:extLst xmlns:c16r2="http://schemas.microsoft.com/office/drawing/2015/06/chart">
            <c:ext xmlns:c16="http://schemas.microsoft.com/office/drawing/2014/chart" uri="{C3380CC4-5D6E-409C-BE32-E72D297353CC}">
              <c16:uniqueId val="{00000008-4A71-4821-9DB1-F0E6702DF240}"/>
            </c:ext>
          </c:extLst>
        </c:ser>
        <c:ser>
          <c:idx val="2"/>
          <c:order val="1"/>
          <c:tx>
            <c:strRef>
              <c:f>'Vulnerable 1 or more for graph'!$I$1</c:f>
              <c:strCache>
                <c:ptCount val="1"/>
                <c:pt idx="0">
                  <c:v>Asian/Native Hawaiian/other Pacific Islander</c:v>
                </c:pt>
              </c:strCache>
            </c:strRef>
          </c:tx>
          <c:spPr>
            <a:ln w="38100" cap="rnd">
              <a:solidFill>
                <a:schemeClr val="accent3"/>
              </a:solidFill>
              <a:round/>
            </a:ln>
            <a:effectLst/>
          </c:spPr>
          <c:marker>
            <c:symbol val="circle"/>
            <c:size val="10"/>
            <c:spPr>
              <a:solidFill>
                <a:schemeClr val="accent3"/>
              </a:solidFill>
              <a:ln w="38100">
                <a:solidFill>
                  <a:schemeClr val="accent3"/>
                </a:solidFill>
              </a:ln>
              <a:effectLst/>
            </c:spPr>
          </c:marker>
          <c:cat>
            <c:strRef>
              <c:f>'Vulnerable 1 or more for graph'!$F$2:$F$6</c:f>
              <c:strCache>
                <c:ptCount val="5"/>
                <c:pt idx="0">
                  <c:v>Quintile 1</c:v>
                </c:pt>
                <c:pt idx="1">
                  <c:v>Quintile 2</c:v>
                </c:pt>
                <c:pt idx="2">
                  <c:v>Quintile 3</c:v>
                </c:pt>
                <c:pt idx="3">
                  <c:v>Quintile 4</c:v>
                </c:pt>
                <c:pt idx="4">
                  <c:v>Quintile 5</c:v>
                </c:pt>
              </c:strCache>
            </c:strRef>
          </c:cat>
          <c:val>
            <c:numRef>
              <c:f>'Vulnerable 1 or more for graph'!$I$2:$I$6</c:f>
              <c:numCache>
                <c:formatCode>0.00</c:formatCode>
                <c:ptCount val="5"/>
                <c:pt idx="0">
                  <c:v>28.51</c:v>
                </c:pt>
                <c:pt idx="1">
                  <c:v>24.43</c:v>
                </c:pt>
                <c:pt idx="2">
                  <c:v>20.45</c:v>
                </c:pt>
                <c:pt idx="3">
                  <c:v>19.34</c:v>
                </c:pt>
                <c:pt idx="4">
                  <c:v>13.8</c:v>
                </c:pt>
              </c:numCache>
            </c:numRef>
          </c:val>
          <c:smooth val="0"/>
          <c:extLst xmlns:c16r2="http://schemas.microsoft.com/office/drawing/2015/06/chart">
            <c:ext xmlns:c16="http://schemas.microsoft.com/office/drawing/2014/chart" uri="{C3380CC4-5D6E-409C-BE32-E72D297353CC}">
              <c16:uniqueId val="{00000009-4A71-4821-9DB1-F0E6702DF240}"/>
            </c:ext>
          </c:extLst>
        </c:ser>
        <c:ser>
          <c:idx val="3"/>
          <c:order val="2"/>
          <c:tx>
            <c:strRef>
              <c:f>'Vulnerable 1 or more for graph'!$J$1</c:f>
              <c:strCache>
                <c:ptCount val="1"/>
                <c:pt idx="0">
                  <c:v>Hispanic/Latinx</c:v>
                </c:pt>
              </c:strCache>
            </c:strRef>
          </c:tx>
          <c:spPr>
            <a:ln w="38100" cap="rnd">
              <a:solidFill>
                <a:schemeClr val="accent4"/>
              </a:solidFill>
              <a:round/>
            </a:ln>
            <a:effectLst/>
          </c:spPr>
          <c:marker>
            <c:symbol val="circle"/>
            <c:size val="10"/>
            <c:spPr>
              <a:solidFill>
                <a:schemeClr val="accent4"/>
              </a:solidFill>
              <a:ln w="38100">
                <a:solidFill>
                  <a:schemeClr val="accent4"/>
                </a:solidFill>
              </a:ln>
              <a:effectLst/>
            </c:spPr>
          </c:marker>
          <c:cat>
            <c:strRef>
              <c:f>'Vulnerable 1 or more for graph'!$F$2:$F$6</c:f>
              <c:strCache>
                <c:ptCount val="5"/>
                <c:pt idx="0">
                  <c:v>Quintile 1</c:v>
                </c:pt>
                <c:pt idx="1">
                  <c:v>Quintile 2</c:v>
                </c:pt>
                <c:pt idx="2">
                  <c:v>Quintile 3</c:v>
                </c:pt>
                <c:pt idx="3">
                  <c:v>Quintile 4</c:v>
                </c:pt>
                <c:pt idx="4">
                  <c:v>Quintile 5</c:v>
                </c:pt>
              </c:strCache>
            </c:strRef>
          </c:cat>
          <c:val>
            <c:numRef>
              <c:f>'Vulnerable 1 or more for graph'!$J$2:$J$6</c:f>
              <c:numCache>
                <c:formatCode>0.00</c:formatCode>
                <c:ptCount val="5"/>
                <c:pt idx="0">
                  <c:v>28.64</c:v>
                </c:pt>
                <c:pt idx="1">
                  <c:v>27.87</c:v>
                </c:pt>
                <c:pt idx="2">
                  <c:v>27.13</c:v>
                </c:pt>
                <c:pt idx="3">
                  <c:v>25.17</c:v>
                </c:pt>
                <c:pt idx="4">
                  <c:v>20.97</c:v>
                </c:pt>
              </c:numCache>
            </c:numRef>
          </c:val>
          <c:smooth val="0"/>
          <c:extLst xmlns:c16r2="http://schemas.microsoft.com/office/drawing/2015/06/chart">
            <c:ext xmlns:c16="http://schemas.microsoft.com/office/drawing/2014/chart" uri="{C3380CC4-5D6E-409C-BE32-E72D297353CC}">
              <c16:uniqueId val="{0000000A-4A71-4821-9DB1-F0E6702DF240}"/>
            </c:ext>
          </c:extLst>
        </c:ser>
        <c:ser>
          <c:idx val="4"/>
          <c:order val="3"/>
          <c:tx>
            <c:strRef>
              <c:f>'Vulnerable 1 or more for graph'!$K$1</c:f>
              <c:strCache>
                <c:ptCount val="1"/>
                <c:pt idx="0">
                  <c:v>White</c:v>
                </c:pt>
              </c:strCache>
            </c:strRef>
          </c:tx>
          <c:spPr>
            <a:ln w="38100" cap="rnd">
              <a:solidFill>
                <a:schemeClr val="accent5"/>
              </a:solidFill>
              <a:round/>
            </a:ln>
            <a:effectLst/>
          </c:spPr>
          <c:marker>
            <c:symbol val="circle"/>
            <c:size val="10"/>
            <c:spPr>
              <a:solidFill>
                <a:schemeClr val="accent5"/>
              </a:solidFill>
              <a:ln w="38100">
                <a:solidFill>
                  <a:schemeClr val="accent5"/>
                </a:solidFill>
              </a:ln>
              <a:effectLst/>
            </c:spPr>
          </c:marker>
          <c:cat>
            <c:strRef>
              <c:f>'Vulnerable 1 or more for graph'!$F$2:$F$6</c:f>
              <c:strCache>
                <c:ptCount val="5"/>
                <c:pt idx="0">
                  <c:v>Quintile 1</c:v>
                </c:pt>
                <c:pt idx="1">
                  <c:v>Quintile 2</c:v>
                </c:pt>
                <c:pt idx="2">
                  <c:v>Quintile 3</c:v>
                </c:pt>
                <c:pt idx="3">
                  <c:v>Quintile 4</c:v>
                </c:pt>
                <c:pt idx="4">
                  <c:v>Quintile 5</c:v>
                </c:pt>
              </c:strCache>
            </c:strRef>
          </c:cat>
          <c:val>
            <c:numRef>
              <c:f>'Vulnerable 1 or more for graph'!$K$2:$K$6</c:f>
              <c:numCache>
                <c:formatCode>0.00</c:formatCode>
                <c:ptCount val="5"/>
                <c:pt idx="0">
                  <c:v>33.9</c:v>
                </c:pt>
                <c:pt idx="1">
                  <c:v>29.21</c:v>
                </c:pt>
                <c:pt idx="2">
                  <c:v>25.08</c:v>
                </c:pt>
                <c:pt idx="3">
                  <c:v>18.75</c:v>
                </c:pt>
                <c:pt idx="4">
                  <c:v>14.63</c:v>
                </c:pt>
              </c:numCache>
            </c:numRef>
          </c:val>
          <c:smooth val="0"/>
          <c:extLst xmlns:c16r2="http://schemas.microsoft.com/office/drawing/2015/06/chart">
            <c:ext xmlns:c16="http://schemas.microsoft.com/office/drawing/2014/chart" uri="{C3380CC4-5D6E-409C-BE32-E72D297353CC}">
              <c16:uniqueId val="{0000000B-4A71-4821-9DB1-F0E6702DF240}"/>
            </c:ext>
          </c:extLst>
        </c:ser>
        <c:ser>
          <c:idx val="5"/>
          <c:order val="4"/>
          <c:tx>
            <c:strRef>
              <c:f>'Vulnerable 1 or more for graph'!$L$1</c:f>
              <c:strCache>
                <c:ptCount val="1"/>
                <c:pt idx="0">
                  <c:v>Other</c:v>
                </c:pt>
              </c:strCache>
            </c:strRef>
          </c:tx>
          <c:spPr>
            <a:ln w="38100" cap="rnd">
              <a:solidFill>
                <a:schemeClr val="accent6"/>
              </a:solidFill>
              <a:round/>
            </a:ln>
            <a:effectLst/>
          </c:spPr>
          <c:marker>
            <c:symbol val="circle"/>
            <c:size val="10"/>
            <c:spPr>
              <a:solidFill>
                <a:schemeClr val="accent6"/>
              </a:solidFill>
              <a:ln w="38100">
                <a:solidFill>
                  <a:schemeClr val="accent6"/>
                </a:solidFill>
              </a:ln>
              <a:effectLst/>
            </c:spPr>
          </c:marker>
          <c:cat>
            <c:strRef>
              <c:f>'Vulnerable 1 or more for graph'!$F$2:$F$6</c:f>
              <c:strCache>
                <c:ptCount val="5"/>
                <c:pt idx="0">
                  <c:v>Quintile 1</c:v>
                </c:pt>
                <c:pt idx="1">
                  <c:v>Quintile 2</c:v>
                </c:pt>
                <c:pt idx="2">
                  <c:v>Quintile 3</c:v>
                </c:pt>
                <c:pt idx="3">
                  <c:v>Quintile 4</c:v>
                </c:pt>
                <c:pt idx="4">
                  <c:v>Quintile 5</c:v>
                </c:pt>
              </c:strCache>
            </c:strRef>
          </c:cat>
          <c:val>
            <c:numRef>
              <c:f>'Vulnerable 1 or more for graph'!$L$2:$L$6</c:f>
              <c:numCache>
                <c:formatCode>0.00</c:formatCode>
                <c:ptCount val="5"/>
                <c:pt idx="0">
                  <c:v>32.91</c:v>
                </c:pt>
                <c:pt idx="1">
                  <c:v>31.04</c:v>
                </c:pt>
                <c:pt idx="2">
                  <c:v>27.18</c:v>
                </c:pt>
                <c:pt idx="3">
                  <c:v>24.22</c:v>
                </c:pt>
                <c:pt idx="4">
                  <c:v>17.79</c:v>
                </c:pt>
              </c:numCache>
            </c:numRef>
          </c:val>
          <c:smooth val="0"/>
          <c:extLst xmlns:c16r2="http://schemas.microsoft.com/office/drawing/2015/06/chart">
            <c:ext xmlns:c16="http://schemas.microsoft.com/office/drawing/2014/chart" uri="{C3380CC4-5D6E-409C-BE32-E72D297353CC}">
              <c16:uniqueId val="{0000000C-4A71-4821-9DB1-F0E6702DF240}"/>
            </c:ext>
          </c:extLst>
        </c:ser>
        <c:ser>
          <c:idx val="0"/>
          <c:order val="5"/>
          <c:tx>
            <c:strRef>
              <c:f>'Vulnerable 1 or more for graph'!$G$1</c:f>
              <c:strCache>
                <c:ptCount val="1"/>
                <c:pt idx="0">
                  <c:v>All Race Ethnicities</c:v>
                </c:pt>
              </c:strCache>
              <c:extLst xmlns:c16r2="http://schemas.microsoft.com/office/drawing/2015/06/chart" xmlns:c15="http://schemas.microsoft.com/office/drawing/2012/chart"/>
            </c:strRef>
          </c:tx>
          <c:spPr>
            <a:ln w="28575" cap="rnd">
              <a:solidFill>
                <a:srgbClr val="FF0000"/>
              </a:solidFill>
              <a:prstDash val="sysDot"/>
              <a:round/>
            </a:ln>
            <a:effectLst/>
          </c:spPr>
          <c:marker>
            <c:symbol val="circle"/>
            <c:size val="8"/>
            <c:spPr>
              <a:solidFill>
                <a:srgbClr val="FF0000"/>
              </a:solidFill>
              <a:ln w="9525">
                <a:noFill/>
              </a:ln>
              <a:effectLst/>
            </c:spPr>
          </c:marker>
          <c:cat>
            <c:strRef>
              <c:f>'Vulnerable 1 or more for graph'!$F$2:$F$6</c:f>
              <c:strCache>
                <c:ptCount val="5"/>
                <c:pt idx="0">
                  <c:v>Quintile 1</c:v>
                </c:pt>
                <c:pt idx="1">
                  <c:v>Quintile 2</c:v>
                </c:pt>
                <c:pt idx="2">
                  <c:v>Quintile 3</c:v>
                </c:pt>
                <c:pt idx="3">
                  <c:v>Quintile 4</c:v>
                </c:pt>
                <c:pt idx="4">
                  <c:v>Quintile 5</c:v>
                </c:pt>
              </c:strCache>
              <c:extLst xmlns:c16r2="http://schemas.microsoft.com/office/drawing/2015/06/chart" xmlns:c15="http://schemas.microsoft.com/office/drawing/2012/chart"/>
            </c:strRef>
          </c:cat>
          <c:val>
            <c:numRef>
              <c:f>'Vulnerable 1 or more for graph'!$G$2:$G$6</c:f>
              <c:numCache>
                <c:formatCode>0.00</c:formatCode>
                <c:ptCount val="5"/>
                <c:pt idx="0">
                  <c:v>30.67</c:v>
                </c:pt>
                <c:pt idx="1">
                  <c:v>28.7</c:v>
                </c:pt>
                <c:pt idx="2">
                  <c:v>26.86</c:v>
                </c:pt>
                <c:pt idx="3">
                  <c:v>23.51</c:v>
                </c:pt>
                <c:pt idx="4">
                  <c:v>17.48</c:v>
                </c:pt>
              </c:numCache>
              <c:extLst xmlns:c16r2="http://schemas.microsoft.com/office/drawing/2015/06/chart" xmlns:c15="http://schemas.microsoft.com/office/drawing/2012/chart"/>
            </c:numRef>
          </c:val>
          <c:smooth val="0"/>
          <c:extLst xmlns:c16r2="http://schemas.microsoft.com/office/drawing/2015/06/chart" xmlns:c15="http://schemas.microsoft.com/office/drawing/2012/chart">
            <c:ext xmlns:c16="http://schemas.microsoft.com/office/drawing/2014/chart" uri="{C3380CC4-5D6E-409C-BE32-E72D297353CC}">
              <c16:uniqueId val="{0000000D-4A71-4821-9DB1-F0E6702DF240}"/>
            </c:ext>
          </c:extLst>
        </c:ser>
        <c:dLbls>
          <c:showLegendKey val="0"/>
          <c:showVal val="0"/>
          <c:showCatName val="0"/>
          <c:showSerName val="0"/>
          <c:showPercent val="0"/>
          <c:showBubbleSize val="0"/>
        </c:dLbls>
        <c:marker val="1"/>
        <c:smooth val="0"/>
        <c:axId val="-2108105960"/>
        <c:axId val="-2083134856"/>
        <c:extLst xmlns:c16r2="http://schemas.microsoft.com/office/drawing/2015/06/chart"/>
      </c:lineChart>
      <c:catAx>
        <c:axId val="-2108105960"/>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134856"/>
        <c:crosses val="autoZero"/>
        <c:auto val="1"/>
        <c:lblAlgn val="ctr"/>
        <c:lblOffset val="100"/>
        <c:noMultiLvlLbl val="0"/>
      </c:catAx>
      <c:valAx>
        <c:axId val="-208313485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8105960"/>
        <c:crosses val="autoZero"/>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0" i="0" baseline="0">
                <a:effectLst/>
              </a:rPr>
              <a:t>Pct. Vulnerable on 1 or More Domains by Race and Median Income Quintile</a:t>
            </a:r>
            <a:endParaRPr lang="en-US" sz="1600">
              <a:effectLst/>
            </a:endParaRPr>
          </a:p>
        </c:rich>
      </c:tx>
      <c:overlay val="0"/>
      <c:spPr>
        <a:noFill/>
        <a:ln>
          <a:noFill/>
        </a:ln>
        <a:effectLst/>
      </c:spPr>
    </c:title>
    <c:autoTitleDeleted val="0"/>
    <c:plotArea>
      <c:layout/>
      <c:lineChart>
        <c:grouping val="standard"/>
        <c:varyColors val="0"/>
        <c:ser>
          <c:idx val="1"/>
          <c:order val="0"/>
          <c:tx>
            <c:strRef>
              <c:f>'Vulnerable 1 or more for graph'!$H$1</c:f>
              <c:strCache>
                <c:ptCount val="1"/>
                <c:pt idx="0">
                  <c:v>African American/Black</c:v>
                </c:pt>
              </c:strCache>
            </c:strRef>
          </c:tx>
          <c:spPr>
            <a:ln w="76200" cap="rnd">
              <a:solidFill>
                <a:schemeClr val="accent2"/>
              </a:solidFill>
              <a:round/>
            </a:ln>
            <a:effectLst/>
          </c:spPr>
          <c:marker>
            <c:symbol val="circle"/>
            <c:size val="10"/>
            <c:spPr>
              <a:solidFill>
                <a:schemeClr val="accent2"/>
              </a:solidFill>
              <a:ln w="76200">
                <a:solidFill>
                  <a:schemeClr val="accent2"/>
                </a:solidFill>
              </a:ln>
              <a:effectLst/>
            </c:spPr>
          </c:marker>
          <c:dPt>
            <c:idx val="1"/>
            <c:marker>
              <c:spPr>
                <a:solidFill>
                  <a:schemeClr val="accent2"/>
                </a:solidFill>
                <a:ln w="38100">
                  <a:solidFill>
                    <a:schemeClr val="accent2"/>
                  </a:solidFill>
                </a:ln>
                <a:effectLst/>
              </c:spPr>
            </c:marker>
            <c:bubble3D val="0"/>
            <c:spPr>
              <a:ln w="38100" cap="rnd">
                <a:solidFill>
                  <a:schemeClr val="accent2"/>
                </a:solidFill>
                <a:round/>
              </a:ln>
              <a:effectLst/>
            </c:spPr>
            <c:extLst xmlns:c16r2="http://schemas.microsoft.com/office/drawing/2015/06/chart">
              <c:ext xmlns:c16="http://schemas.microsoft.com/office/drawing/2014/chart" uri="{C3380CC4-5D6E-409C-BE32-E72D297353CC}">
                <c16:uniqueId val="{00000001-4A71-4821-9DB1-F0E6702DF240}"/>
              </c:ext>
            </c:extLst>
          </c:dPt>
          <c:dPt>
            <c:idx val="2"/>
            <c:marker>
              <c:spPr>
                <a:solidFill>
                  <a:schemeClr val="accent2"/>
                </a:solidFill>
                <a:ln w="38100">
                  <a:solidFill>
                    <a:schemeClr val="accent2"/>
                  </a:solidFill>
                </a:ln>
                <a:effectLst/>
              </c:spPr>
            </c:marker>
            <c:bubble3D val="0"/>
            <c:spPr>
              <a:ln w="38100" cap="rnd">
                <a:solidFill>
                  <a:schemeClr val="accent2"/>
                </a:solidFill>
                <a:round/>
              </a:ln>
              <a:effectLst/>
            </c:spPr>
            <c:extLst xmlns:c16r2="http://schemas.microsoft.com/office/drawing/2015/06/chart">
              <c:ext xmlns:c16="http://schemas.microsoft.com/office/drawing/2014/chart" uri="{C3380CC4-5D6E-409C-BE32-E72D297353CC}">
                <c16:uniqueId val="{00000003-4A71-4821-9DB1-F0E6702DF240}"/>
              </c:ext>
            </c:extLst>
          </c:dPt>
          <c:dPt>
            <c:idx val="3"/>
            <c:marker>
              <c:spPr>
                <a:solidFill>
                  <a:schemeClr val="accent2"/>
                </a:solidFill>
                <a:ln w="38100">
                  <a:solidFill>
                    <a:schemeClr val="accent2"/>
                  </a:solidFill>
                </a:ln>
                <a:effectLst/>
              </c:spPr>
            </c:marker>
            <c:bubble3D val="0"/>
            <c:spPr>
              <a:ln w="38100" cap="rnd">
                <a:solidFill>
                  <a:schemeClr val="accent2"/>
                </a:solidFill>
                <a:round/>
              </a:ln>
              <a:effectLst/>
            </c:spPr>
            <c:extLst xmlns:c16r2="http://schemas.microsoft.com/office/drawing/2015/06/chart">
              <c:ext xmlns:c16="http://schemas.microsoft.com/office/drawing/2014/chart" uri="{C3380CC4-5D6E-409C-BE32-E72D297353CC}">
                <c16:uniqueId val="{00000005-4A71-4821-9DB1-F0E6702DF240}"/>
              </c:ext>
            </c:extLst>
          </c:dPt>
          <c:dPt>
            <c:idx val="4"/>
            <c:marker>
              <c:spPr>
                <a:solidFill>
                  <a:schemeClr val="accent2"/>
                </a:solidFill>
                <a:ln w="38100">
                  <a:solidFill>
                    <a:schemeClr val="accent2"/>
                  </a:solidFill>
                </a:ln>
                <a:effectLst/>
              </c:spPr>
            </c:marker>
            <c:bubble3D val="0"/>
            <c:spPr>
              <a:ln w="38100" cap="rnd">
                <a:solidFill>
                  <a:schemeClr val="accent2"/>
                </a:solidFill>
                <a:round/>
              </a:ln>
              <a:effectLst/>
            </c:spPr>
            <c:extLst xmlns:c16r2="http://schemas.microsoft.com/office/drawing/2015/06/chart">
              <c:ext xmlns:c16="http://schemas.microsoft.com/office/drawing/2014/chart" uri="{C3380CC4-5D6E-409C-BE32-E72D297353CC}">
                <c16:uniqueId val="{00000007-4A71-4821-9DB1-F0E6702DF240}"/>
              </c:ext>
            </c:extLst>
          </c:dPt>
          <c:cat>
            <c:strRef>
              <c:f>'Vulnerable 1 or more for graph'!$F$2:$F$6</c:f>
              <c:strCache>
                <c:ptCount val="5"/>
                <c:pt idx="0">
                  <c:v>Quintile 1</c:v>
                </c:pt>
                <c:pt idx="1">
                  <c:v>Quintile 2</c:v>
                </c:pt>
                <c:pt idx="2">
                  <c:v>Quintile 3</c:v>
                </c:pt>
                <c:pt idx="3">
                  <c:v>Quintile 4</c:v>
                </c:pt>
                <c:pt idx="4">
                  <c:v>Quintile 5</c:v>
                </c:pt>
              </c:strCache>
            </c:strRef>
          </c:cat>
          <c:val>
            <c:numRef>
              <c:f>'Vulnerable 1 or more for graph'!$H$2:$H$6</c:f>
              <c:numCache>
                <c:formatCode>0.00</c:formatCode>
                <c:ptCount val="5"/>
                <c:pt idx="0">
                  <c:v>34.4</c:v>
                </c:pt>
                <c:pt idx="1">
                  <c:v>32.75</c:v>
                </c:pt>
                <c:pt idx="2">
                  <c:v>30.93</c:v>
                </c:pt>
                <c:pt idx="3">
                  <c:v>27.73</c:v>
                </c:pt>
                <c:pt idx="4">
                  <c:v>25.37</c:v>
                </c:pt>
              </c:numCache>
            </c:numRef>
          </c:val>
          <c:smooth val="0"/>
          <c:extLst xmlns:c16r2="http://schemas.microsoft.com/office/drawing/2015/06/chart">
            <c:ext xmlns:c16="http://schemas.microsoft.com/office/drawing/2014/chart" uri="{C3380CC4-5D6E-409C-BE32-E72D297353CC}">
              <c16:uniqueId val="{00000008-4A71-4821-9DB1-F0E6702DF240}"/>
            </c:ext>
          </c:extLst>
        </c:ser>
        <c:ser>
          <c:idx val="2"/>
          <c:order val="1"/>
          <c:tx>
            <c:strRef>
              <c:f>'Vulnerable 1 or more for graph'!$I$1</c:f>
              <c:strCache>
                <c:ptCount val="1"/>
                <c:pt idx="0">
                  <c:v>Asian/Native Hawaiian/other Pacific Islander</c:v>
                </c:pt>
              </c:strCache>
            </c:strRef>
          </c:tx>
          <c:spPr>
            <a:ln w="38100" cap="rnd">
              <a:solidFill>
                <a:schemeClr val="accent3"/>
              </a:solidFill>
              <a:round/>
            </a:ln>
            <a:effectLst/>
          </c:spPr>
          <c:marker>
            <c:symbol val="circle"/>
            <c:size val="10"/>
            <c:spPr>
              <a:solidFill>
                <a:schemeClr val="accent3"/>
              </a:solidFill>
              <a:ln w="38100">
                <a:solidFill>
                  <a:schemeClr val="accent3"/>
                </a:solidFill>
              </a:ln>
              <a:effectLst/>
            </c:spPr>
          </c:marker>
          <c:cat>
            <c:strRef>
              <c:f>'Vulnerable 1 or more for graph'!$F$2:$F$6</c:f>
              <c:strCache>
                <c:ptCount val="5"/>
                <c:pt idx="0">
                  <c:v>Quintile 1</c:v>
                </c:pt>
                <c:pt idx="1">
                  <c:v>Quintile 2</c:v>
                </c:pt>
                <c:pt idx="2">
                  <c:v>Quintile 3</c:v>
                </c:pt>
                <c:pt idx="3">
                  <c:v>Quintile 4</c:v>
                </c:pt>
                <c:pt idx="4">
                  <c:v>Quintile 5</c:v>
                </c:pt>
              </c:strCache>
            </c:strRef>
          </c:cat>
          <c:val>
            <c:numRef>
              <c:f>'Vulnerable 1 or more for graph'!$I$2:$I$6</c:f>
              <c:numCache>
                <c:formatCode>0.00</c:formatCode>
                <c:ptCount val="5"/>
                <c:pt idx="0">
                  <c:v>28.51</c:v>
                </c:pt>
                <c:pt idx="1">
                  <c:v>24.43</c:v>
                </c:pt>
                <c:pt idx="2">
                  <c:v>20.45</c:v>
                </c:pt>
                <c:pt idx="3">
                  <c:v>19.34</c:v>
                </c:pt>
                <c:pt idx="4">
                  <c:v>13.8</c:v>
                </c:pt>
              </c:numCache>
            </c:numRef>
          </c:val>
          <c:smooth val="0"/>
          <c:extLst xmlns:c16r2="http://schemas.microsoft.com/office/drawing/2015/06/chart">
            <c:ext xmlns:c16="http://schemas.microsoft.com/office/drawing/2014/chart" uri="{C3380CC4-5D6E-409C-BE32-E72D297353CC}">
              <c16:uniqueId val="{00000009-4A71-4821-9DB1-F0E6702DF240}"/>
            </c:ext>
          </c:extLst>
        </c:ser>
        <c:ser>
          <c:idx val="3"/>
          <c:order val="2"/>
          <c:tx>
            <c:strRef>
              <c:f>'Vulnerable 1 or more for graph'!$J$1</c:f>
              <c:strCache>
                <c:ptCount val="1"/>
                <c:pt idx="0">
                  <c:v>Hispanic/Latinx</c:v>
                </c:pt>
              </c:strCache>
            </c:strRef>
          </c:tx>
          <c:spPr>
            <a:ln w="38100" cap="rnd">
              <a:solidFill>
                <a:schemeClr val="accent4"/>
              </a:solidFill>
              <a:round/>
            </a:ln>
            <a:effectLst/>
          </c:spPr>
          <c:marker>
            <c:symbol val="circle"/>
            <c:size val="10"/>
            <c:spPr>
              <a:solidFill>
                <a:schemeClr val="accent4"/>
              </a:solidFill>
              <a:ln w="38100">
                <a:solidFill>
                  <a:schemeClr val="accent4"/>
                </a:solidFill>
              </a:ln>
              <a:effectLst/>
            </c:spPr>
          </c:marker>
          <c:cat>
            <c:strRef>
              <c:f>'Vulnerable 1 or more for graph'!$F$2:$F$6</c:f>
              <c:strCache>
                <c:ptCount val="5"/>
                <c:pt idx="0">
                  <c:v>Quintile 1</c:v>
                </c:pt>
                <c:pt idx="1">
                  <c:v>Quintile 2</c:v>
                </c:pt>
                <c:pt idx="2">
                  <c:v>Quintile 3</c:v>
                </c:pt>
                <c:pt idx="3">
                  <c:v>Quintile 4</c:v>
                </c:pt>
                <c:pt idx="4">
                  <c:v>Quintile 5</c:v>
                </c:pt>
              </c:strCache>
            </c:strRef>
          </c:cat>
          <c:val>
            <c:numRef>
              <c:f>'Vulnerable 1 or more for graph'!$J$2:$J$6</c:f>
              <c:numCache>
                <c:formatCode>0.00</c:formatCode>
                <c:ptCount val="5"/>
                <c:pt idx="0">
                  <c:v>28.64</c:v>
                </c:pt>
                <c:pt idx="1">
                  <c:v>27.87</c:v>
                </c:pt>
                <c:pt idx="2">
                  <c:v>27.13</c:v>
                </c:pt>
                <c:pt idx="3">
                  <c:v>25.17</c:v>
                </c:pt>
                <c:pt idx="4">
                  <c:v>20.97</c:v>
                </c:pt>
              </c:numCache>
            </c:numRef>
          </c:val>
          <c:smooth val="0"/>
          <c:extLst xmlns:c16r2="http://schemas.microsoft.com/office/drawing/2015/06/chart">
            <c:ext xmlns:c16="http://schemas.microsoft.com/office/drawing/2014/chart" uri="{C3380CC4-5D6E-409C-BE32-E72D297353CC}">
              <c16:uniqueId val="{0000000A-4A71-4821-9DB1-F0E6702DF240}"/>
            </c:ext>
          </c:extLst>
        </c:ser>
        <c:ser>
          <c:idx val="4"/>
          <c:order val="3"/>
          <c:tx>
            <c:strRef>
              <c:f>'Vulnerable 1 or more for graph'!$K$1</c:f>
              <c:strCache>
                <c:ptCount val="1"/>
                <c:pt idx="0">
                  <c:v>White</c:v>
                </c:pt>
              </c:strCache>
            </c:strRef>
          </c:tx>
          <c:spPr>
            <a:ln w="38100" cap="rnd">
              <a:solidFill>
                <a:schemeClr val="accent5"/>
              </a:solidFill>
              <a:round/>
            </a:ln>
            <a:effectLst/>
          </c:spPr>
          <c:marker>
            <c:symbol val="circle"/>
            <c:size val="10"/>
            <c:spPr>
              <a:solidFill>
                <a:schemeClr val="accent5"/>
              </a:solidFill>
              <a:ln w="38100">
                <a:solidFill>
                  <a:schemeClr val="accent5"/>
                </a:solidFill>
              </a:ln>
              <a:effectLst/>
            </c:spPr>
          </c:marker>
          <c:cat>
            <c:strRef>
              <c:f>'Vulnerable 1 or more for graph'!$F$2:$F$6</c:f>
              <c:strCache>
                <c:ptCount val="5"/>
                <c:pt idx="0">
                  <c:v>Quintile 1</c:v>
                </c:pt>
                <c:pt idx="1">
                  <c:v>Quintile 2</c:v>
                </c:pt>
                <c:pt idx="2">
                  <c:v>Quintile 3</c:v>
                </c:pt>
                <c:pt idx="3">
                  <c:v>Quintile 4</c:v>
                </c:pt>
                <c:pt idx="4">
                  <c:v>Quintile 5</c:v>
                </c:pt>
              </c:strCache>
            </c:strRef>
          </c:cat>
          <c:val>
            <c:numRef>
              <c:f>'Vulnerable 1 or more for graph'!$K$2:$K$6</c:f>
              <c:numCache>
                <c:formatCode>0.00</c:formatCode>
                <c:ptCount val="5"/>
                <c:pt idx="0">
                  <c:v>33.9</c:v>
                </c:pt>
                <c:pt idx="1">
                  <c:v>29.21</c:v>
                </c:pt>
                <c:pt idx="2">
                  <c:v>25.08</c:v>
                </c:pt>
                <c:pt idx="3">
                  <c:v>18.75</c:v>
                </c:pt>
                <c:pt idx="4">
                  <c:v>14.63</c:v>
                </c:pt>
              </c:numCache>
            </c:numRef>
          </c:val>
          <c:smooth val="0"/>
          <c:extLst xmlns:c16r2="http://schemas.microsoft.com/office/drawing/2015/06/chart">
            <c:ext xmlns:c16="http://schemas.microsoft.com/office/drawing/2014/chart" uri="{C3380CC4-5D6E-409C-BE32-E72D297353CC}">
              <c16:uniqueId val="{0000000B-4A71-4821-9DB1-F0E6702DF240}"/>
            </c:ext>
          </c:extLst>
        </c:ser>
        <c:ser>
          <c:idx val="5"/>
          <c:order val="4"/>
          <c:tx>
            <c:strRef>
              <c:f>'Vulnerable 1 or more for graph'!$L$1</c:f>
              <c:strCache>
                <c:ptCount val="1"/>
                <c:pt idx="0">
                  <c:v>Other</c:v>
                </c:pt>
              </c:strCache>
            </c:strRef>
          </c:tx>
          <c:spPr>
            <a:ln w="38100" cap="rnd">
              <a:solidFill>
                <a:schemeClr val="accent6"/>
              </a:solidFill>
              <a:round/>
            </a:ln>
            <a:effectLst/>
          </c:spPr>
          <c:marker>
            <c:symbol val="circle"/>
            <c:size val="10"/>
            <c:spPr>
              <a:solidFill>
                <a:schemeClr val="accent6"/>
              </a:solidFill>
              <a:ln w="38100">
                <a:solidFill>
                  <a:schemeClr val="accent6"/>
                </a:solidFill>
              </a:ln>
              <a:effectLst/>
            </c:spPr>
          </c:marker>
          <c:cat>
            <c:strRef>
              <c:f>'Vulnerable 1 or more for graph'!$F$2:$F$6</c:f>
              <c:strCache>
                <c:ptCount val="5"/>
                <c:pt idx="0">
                  <c:v>Quintile 1</c:v>
                </c:pt>
                <c:pt idx="1">
                  <c:v>Quintile 2</c:v>
                </c:pt>
                <c:pt idx="2">
                  <c:v>Quintile 3</c:v>
                </c:pt>
                <c:pt idx="3">
                  <c:v>Quintile 4</c:v>
                </c:pt>
                <c:pt idx="4">
                  <c:v>Quintile 5</c:v>
                </c:pt>
              </c:strCache>
            </c:strRef>
          </c:cat>
          <c:val>
            <c:numRef>
              <c:f>'Vulnerable 1 or more for graph'!$L$2:$L$6</c:f>
              <c:numCache>
                <c:formatCode>0.00</c:formatCode>
                <c:ptCount val="5"/>
                <c:pt idx="0">
                  <c:v>32.91</c:v>
                </c:pt>
                <c:pt idx="1">
                  <c:v>31.04</c:v>
                </c:pt>
                <c:pt idx="2">
                  <c:v>27.18</c:v>
                </c:pt>
                <c:pt idx="3">
                  <c:v>24.22</c:v>
                </c:pt>
                <c:pt idx="4">
                  <c:v>17.79</c:v>
                </c:pt>
              </c:numCache>
            </c:numRef>
          </c:val>
          <c:smooth val="0"/>
          <c:extLst xmlns:c16r2="http://schemas.microsoft.com/office/drawing/2015/06/chart">
            <c:ext xmlns:c16="http://schemas.microsoft.com/office/drawing/2014/chart" uri="{C3380CC4-5D6E-409C-BE32-E72D297353CC}">
              <c16:uniqueId val="{0000000C-4A71-4821-9DB1-F0E6702DF240}"/>
            </c:ext>
          </c:extLst>
        </c:ser>
        <c:ser>
          <c:idx val="0"/>
          <c:order val="5"/>
          <c:tx>
            <c:strRef>
              <c:f>'Vulnerable 1 or more for graph'!$G$1</c:f>
              <c:strCache>
                <c:ptCount val="1"/>
                <c:pt idx="0">
                  <c:v>All Race Ethnicities</c:v>
                </c:pt>
              </c:strCache>
              <c:extLst xmlns:c16r2="http://schemas.microsoft.com/office/drawing/2015/06/chart" xmlns:c15="http://schemas.microsoft.com/office/drawing/2012/chart"/>
            </c:strRef>
          </c:tx>
          <c:spPr>
            <a:ln w="28575" cap="rnd">
              <a:solidFill>
                <a:srgbClr val="FF0000"/>
              </a:solidFill>
              <a:prstDash val="sysDot"/>
              <a:round/>
            </a:ln>
            <a:effectLst/>
          </c:spPr>
          <c:marker>
            <c:symbol val="circle"/>
            <c:size val="8"/>
            <c:spPr>
              <a:solidFill>
                <a:srgbClr val="FF0000"/>
              </a:solidFill>
              <a:ln w="9525">
                <a:noFill/>
              </a:ln>
              <a:effectLst/>
            </c:spPr>
          </c:marker>
          <c:cat>
            <c:strRef>
              <c:f>'Vulnerable 1 or more for graph'!$F$2:$F$6</c:f>
              <c:strCache>
                <c:ptCount val="5"/>
                <c:pt idx="0">
                  <c:v>Quintile 1</c:v>
                </c:pt>
                <c:pt idx="1">
                  <c:v>Quintile 2</c:v>
                </c:pt>
                <c:pt idx="2">
                  <c:v>Quintile 3</c:v>
                </c:pt>
                <c:pt idx="3">
                  <c:v>Quintile 4</c:v>
                </c:pt>
                <c:pt idx="4">
                  <c:v>Quintile 5</c:v>
                </c:pt>
              </c:strCache>
              <c:extLst xmlns:c16r2="http://schemas.microsoft.com/office/drawing/2015/06/chart" xmlns:c15="http://schemas.microsoft.com/office/drawing/2012/chart"/>
            </c:strRef>
          </c:cat>
          <c:val>
            <c:numRef>
              <c:f>'Vulnerable 1 or more for graph'!$G$2:$G$6</c:f>
              <c:numCache>
                <c:formatCode>0.00</c:formatCode>
                <c:ptCount val="5"/>
                <c:pt idx="0">
                  <c:v>30.67</c:v>
                </c:pt>
                <c:pt idx="1">
                  <c:v>28.7</c:v>
                </c:pt>
                <c:pt idx="2">
                  <c:v>26.86</c:v>
                </c:pt>
                <c:pt idx="3">
                  <c:v>23.51</c:v>
                </c:pt>
                <c:pt idx="4">
                  <c:v>17.48</c:v>
                </c:pt>
              </c:numCache>
              <c:extLst xmlns:c16r2="http://schemas.microsoft.com/office/drawing/2015/06/chart" xmlns:c15="http://schemas.microsoft.com/office/drawing/2012/chart"/>
            </c:numRef>
          </c:val>
          <c:smooth val="0"/>
          <c:extLst xmlns:c16r2="http://schemas.microsoft.com/office/drawing/2015/06/chart" xmlns:c15="http://schemas.microsoft.com/office/drawing/2012/chart">
            <c:ext xmlns:c16="http://schemas.microsoft.com/office/drawing/2014/chart" uri="{C3380CC4-5D6E-409C-BE32-E72D297353CC}">
              <c16:uniqueId val="{0000000D-4A71-4821-9DB1-F0E6702DF240}"/>
            </c:ext>
          </c:extLst>
        </c:ser>
        <c:dLbls>
          <c:showLegendKey val="0"/>
          <c:showVal val="0"/>
          <c:showCatName val="0"/>
          <c:showSerName val="0"/>
          <c:showPercent val="0"/>
          <c:showBubbleSize val="0"/>
        </c:dLbls>
        <c:marker val="1"/>
        <c:smooth val="0"/>
        <c:axId val="-2081187624"/>
        <c:axId val="-2081214328"/>
        <c:extLst xmlns:c16r2="http://schemas.microsoft.com/office/drawing/2015/06/chart"/>
      </c:lineChart>
      <c:catAx>
        <c:axId val="-208118762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1214328"/>
        <c:crosses val="autoZero"/>
        <c:auto val="1"/>
        <c:lblAlgn val="ctr"/>
        <c:lblOffset val="100"/>
        <c:noMultiLvlLbl val="0"/>
      </c:catAx>
      <c:valAx>
        <c:axId val="-208121432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1187624"/>
        <c:crosses val="autoZero"/>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sz="1600" b="1" i="0" u="none" strike="noStrike" cap="none" normalizeH="0" baseline="0" dirty="0">
                <a:effectLst/>
              </a:rPr>
              <a:t> Vulnerable on 1 or More </a:t>
            </a:r>
            <a:r>
              <a:rPr lang="en-US" sz="1600" b="1" i="0" u="none" strike="noStrike" cap="none" normalizeH="0" baseline="0" dirty="0" smtClean="0">
                <a:effectLst/>
              </a:rPr>
              <a:t>Mean Centered Bar Graphs </a:t>
            </a:r>
            <a:r>
              <a:rPr lang="en-US" sz="1600" b="1" i="0" u="none" strike="noStrike" cap="none" normalizeH="0" baseline="0" dirty="0">
                <a:effectLst/>
              </a:rPr>
              <a:t>By Race and Median Income Quintile</a:t>
            </a:r>
            <a:endParaRPr lang="en-US" sz="1600" dirty="0"/>
          </a:p>
        </c:rich>
      </c:tx>
      <c:overlay val="0"/>
      <c:spPr>
        <a:noFill/>
        <a:ln>
          <a:noFill/>
        </a:ln>
        <a:effectLst/>
      </c:spPr>
    </c:title>
    <c:autoTitleDeleted val="0"/>
    <c:plotArea>
      <c:layout/>
      <c:barChart>
        <c:barDir val="col"/>
        <c:grouping val="clustered"/>
        <c:varyColors val="0"/>
        <c:ser>
          <c:idx val="0"/>
          <c:order val="0"/>
          <c:tx>
            <c:strRef>
              <c:f>'Sparkline Table'!$C$1</c:f>
              <c:strCache>
                <c:ptCount val="1"/>
                <c:pt idx="0">
                  <c:v>Q1</c:v>
                </c:pt>
              </c:strCache>
            </c:strRef>
          </c:tx>
          <c:spPr>
            <a:solidFill>
              <a:schemeClr val="accent6">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'Sparkline Table'!$B$2:$B$7</c:f>
              <c:strCache>
                <c:ptCount val="5"/>
                <c:pt idx="0">
                  <c:v>0:African American/Black</c:v>
                </c:pt>
                <c:pt idx="1">
                  <c:v>1:Asian/Native Hawaiian/other Pacific Islander</c:v>
                </c:pt>
                <c:pt idx="2">
                  <c:v>2:Hispanic, Latino/a</c:v>
                </c:pt>
                <c:pt idx="3">
                  <c:v>3:White</c:v>
                </c:pt>
                <c:pt idx="4">
                  <c:v>4:Other</c:v>
                </c:pt>
              </c:strCache>
            </c:strRef>
          </c:cat>
          <c:val>
            <c:numRef>
              <c:f>'Sparkline Table'!$C$2:$C$7</c:f>
              <c:numCache>
                <c:formatCode>0.00</c:formatCode>
                <c:ptCount val="5"/>
                <c:pt idx="0">
                  <c:v>3.729999999999997</c:v>
                </c:pt>
                <c:pt idx="1">
                  <c:v>-2.16</c:v>
                </c:pt>
                <c:pt idx="2">
                  <c:v>-2.030000000000001</c:v>
                </c:pt>
                <c:pt idx="3">
                  <c:v>3.229999999999997</c:v>
                </c:pt>
                <c:pt idx="4">
                  <c:v>2.239999999999995</c:v>
                </c:pt>
              </c:numCache>
            </c:numRef>
          </c:val>
          <c:extLst xmlns:c16r2="http://schemas.microsoft.com/office/drawing/2015/06/chart">
            <c:ext xmlns:c16="http://schemas.microsoft.com/office/drawing/2014/chart" uri="{C3380CC4-5D6E-409C-BE32-E72D297353CC}">
              <c16:uniqueId val="{00000000-A42B-4BDF-B167-0F7DB58C0FB0}"/>
            </c:ext>
          </c:extLst>
        </c:ser>
        <c:ser>
          <c:idx val="1"/>
          <c:order val="1"/>
          <c:tx>
            <c:strRef>
              <c:f>'Sparkline Table'!$D$1</c:f>
              <c:strCache>
                <c:ptCount val="1"/>
                <c:pt idx="0">
                  <c:v>Q2</c:v>
                </c:pt>
              </c:strCache>
            </c:strRef>
          </c:tx>
          <c:spPr>
            <a:solidFill>
              <a:schemeClr val="accent6">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'Sparkline Table'!$B$2:$B$7</c:f>
              <c:strCache>
                <c:ptCount val="5"/>
                <c:pt idx="0">
                  <c:v>0:African American/Black</c:v>
                </c:pt>
                <c:pt idx="1">
                  <c:v>1:Asian/Native Hawaiian/other Pacific Islander</c:v>
                </c:pt>
                <c:pt idx="2">
                  <c:v>2:Hispanic, Latino/a</c:v>
                </c:pt>
                <c:pt idx="3">
                  <c:v>3:White</c:v>
                </c:pt>
                <c:pt idx="4">
                  <c:v>4:Other</c:v>
                </c:pt>
              </c:strCache>
            </c:strRef>
          </c:cat>
          <c:val>
            <c:numRef>
              <c:f>'Sparkline Table'!$D$2:$D$7</c:f>
              <c:numCache>
                <c:formatCode>0.00</c:formatCode>
                <c:ptCount val="5"/>
                <c:pt idx="0">
                  <c:v>4.050000000000001</c:v>
                </c:pt>
                <c:pt idx="1">
                  <c:v>-4.27</c:v>
                </c:pt>
                <c:pt idx="2">
                  <c:v>-0.829999999999998</c:v>
                </c:pt>
                <c:pt idx="3">
                  <c:v>0.510000000000002</c:v>
                </c:pt>
                <c:pt idx="4">
                  <c:v>2.34</c:v>
                </c:pt>
              </c:numCache>
            </c:numRef>
          </c:val>
          <c:extLst xmlns:c16r2="http://schemas.microsoft.com/office/drawing/2015/06/chart">
            <c:ext xmlns:c16="http://schemas.microsoft.com/office/drawing/2014/chart" uri="{C3380CC4-5D6E-409C-BE32-E72D297353CC}">
              <c16:uniqueId val="{00000001-A42B-4BDF-B167-0F7DB58C0FB0}"/>
            </c:ext>
          </c:extLst>
        </c:ser>
        <c:ser>
          <c:idx val="2"/>
          <c:order val="2"/>
          <c:tx>
            <c:strRef>
              <c:f>'Sparkline Table'!$E$1</c:f>
              <c:strCache>
                <c:ptCount val="1"/>
                <c:pt idx="0">
                  <c:v>Q3</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'Sparkline Table'!$B$2:$B$7</c:f>
              <c:strCache>
                <c:ptCount val="5"/>
                <c:pt idx="0">
                  <c:v>0:African American/Black</c:v>
                </c:pt>
                <c:pt idx="1">
                  <c:v>1:Asian/Native Hawaiian/other Pacific Islander</c:v>
                </c:pt>
                <c:pt idx="2">
                  <c:v>2:Hispanic, Latino/a</c:v>
                </c:pt>
                <c:pt idx="3">
                  <c:v>3:White</c:v>
                </c:pt>
                <c:pt idx="4">
                  <c:v>4:Other</c:v>
                </c:pt>
              </c:strCache>
            </c:strRef>
          </c:cat>
          <c:val>
            <c:numRef>
              <c:f>'Sparkline Table'!$E$2:$E$7</c:f>
              <c:numCache>
                <c:formatCode>0.00</c:formatCode>
                <c:ptCount val="5"/>
                <c:pt idx="0">
                  <c:v>4.07</c:v>
                </c:pt>
                <c:pt idx="1">
                  <c:v>-6.41</c:v>
                </c:pt>
                <c:pt idx="2">
                  <c:v>0.27</c:v>
                </c:pt>
                <c:pt idx="3">
                  <c:v>-1.780000000000001</c:v>
                </c:pt>
                <c:pt idx="4">
                  <c:v>0.32</c:v>
                </c:pt>
              </c:numCache>
            </c:numRef>
          </c:val>
          <c:extLst xmlns:c16r2="http://schemas.microsoft.com/office/drawing/2015/06/chart">
            <c:ext xmlns:c16="http://schemas.microsoft.com/office/drawing/2014/chart" uri="{C3380CC4-5D6E-409C-BE32-E72D297353CC}">
              <c16:uniqueId val="{00000002-A42B-4BDF-B167-0F7DB58C0FB0}"/>
            </c:ext>
          </c:extLst>
        </c:ser>
        <c:ser>
          <c:idx val="3"/>
          <c:order val="3"/>
          <c:tx>
            <c:strRef>
              <c:f>'Sparkline Table'!$F$1</c:f>
              <c:strCache>
                <c:ptCount val="1"/>
                <c:pt idx="0">
                  <c:v>Q4</c:v>
                </c:pt>
              </c:strCache>
            </c:strRef>
          </c:tx>
          <c:spPr>
            <a:solidFill>
              <a:schemeClr val="accent6">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'Sparkline Table'!$B$2:$B$7</c:f>
              <c:strCache>
                <c:ptCount val="5"/>
                <c:pt idx="0">
                  <c:v>0:African American/Black</c:v>
                </c:pt>
                <c:pt idx="1">
                  <c:v>1:Asian/Native Hawaiian/other Pacific Islander</c:v>
                </c:pt>
                <c:pt idx="2">
                  <c:v>2:Hispanic, Latino/a</c:v>
                </c:pt>
                <c:pt idx="3">
                  <c:v>3:White</c:v>
                </c:pt>
                <c:pt idx="4">
                  <c:v>4:Other</c:v>
                </c:pt>
              </c:strCache>
            </c:strRef>
          </c:cat>
          <c:val>
            <c:numRef>
              <c:f>'Sparkline Table'!$F$2:$F$7</c:f>
              <c:numCache>
                <c:formatCode>0.00</c:formatCode>
                <c:ptCount val="5"/>
                <c:pt idx="0">
                  <c:v>4.219999999999999</c:v>
                </c:pt>
                <c:pt idx="1">
                  <c:v>-4.170000000000002</c:v>
                </c:pt>
                <c:pt idx="2">
                  <c:v>1.66</c:v>
                </c:pt>
                <c:pt idx="3">
                  <c:v>-4.760000000000001</c:v>
                </c:pt>
                <c:pt idx="4">
                  <c:v>0.709999999999997</c:v>
                </c:pt>
              </c:numCache>
            </c:numRef>
          </c:val>
          <c:extLst xmlns:c16r2="http://schemas.microsoft.com/office/drawing/2015/06/chart">
            <c:ext xmlns:c16="http://schemas.microsoft.com/office/drawing/2014/chart" uri="{C3380CC4-5D6E-409C-BE32-E72D297353CC}">
              <c16:uniqueId val="{00000003-A42B-4BDF-B167-0F7DB58C0FB0}"/>
            </c:ext>
          </c:extLst>
        </c:ser>
        <c:ser>
          <c:idx val="4"/>
          <c:order val="4"/>
          <c:tx>
            <c:strRef>
              <c:f>'Sparkline Table'!$G$1</c:f>
              <c:strCache>
                <c:ptCount val="1"/>
                <c:pt idx="0">
                  <c:v>Q5</c:v>
                </c:pt>
              </c:strCache>
            </c:strRef>
          </c:tx>
          <c:spPr>
            <a:solidFill>
              <a:schemeClr val="accent6">
                <a:shade val="53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'Sparkline Table'!$B$2:$B$7</c:f>
              <c:strCache>
                <c:ptCount val="5"/>
                <c:pt idx="0">
                  <c:v>0:African American/Black</c:v>
                </c:pt>
                <c:pt idx="1">
                  <c:v>1:Asian/Native Hawaiian/other Pacific Islander</c:v>
                </c:pt>
                <c:pt idx="2">
                  <c:v>2:Hispanic, Latino/a</c:v>
                </c:pt>
                <c:pt idx="3">
                  <c:v>3:White</c:v>
                </c:pt>
                <c:pt idx="4">
                  <c:v>4:Other</c:v>
                </c:pt>
              </c:strCache>
            </c:strRef>
          </c:cat>
          <c:val>
            <c:numRef>
              <c:f>'Sparkline Table'!$G$2:$G$7</c:f>
              <c:numCache>
                <c:formatCode>0.00</c:formatCode>
                <c:ptCount val="5"/>
                <c:pt idx="0">
                  <c:v>7.89</c:v>
                </c:pt>
                <c:pt idx="1">
                  <c:v>-3.68</c:v>
                </c:pt>
                <c:pt idx="2">
                  <c:v>3.489999999999998</c:v>
                </c:pt>
                <c:pt idx="3">
                  <c:v>-2.849999999999999</c:v>
                </c:pt>
                <c:pt idx="4">
                  <c:v>0.309999999999999</c:v>
                </c:pt>
              </c:numCache>
            </c:numRef>
          </c:val>
          <c:extLst xmlns:c16r2="http://schemas.microsoft.com/office/drawing/2015/06/chart">
            <c:ext xmlns:c16="http://schemas.microsoft.com/office/drawing/2014/chart" uri="{C3380CC4-5D6E-409C-BE32-E72D297353CC}">
              <c16:uniqueId val="{00000004-A42B-4BDF-B167-0F7DB58C0FB0}"/>
            </c:ext>
          </c:extLst>
        </c:ser>
        <c:dLbls>
          <c:dLblPos val="outEnd"/>
          <c:showLegendKey val="0"/>
          <c:showVal val="1"/>
          <c:showCatName val="0"/>
          <c:showSerName val="0"/>
          <c:showPercent val="0"/>
          <c:showBubbleSize val="0"/>
        </c:dLbls>
        <c:gapWidth val="267"/>
        <c:overlap val="-43"/>
        <c:axId val="-2084726712"/>
        <c:axId val="-2107527560"/>
      </c:barChart>
      <c:catAx>
        <c:axId val="-2084726712"/>
        <c:scaling>
          <c:orientation val="minMax"/>
        </c:scaling>
        <c:delete val="1"/>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crossAx val="-2107527560"/>
        <c:crosses val="autoZero"/>
        <c:auto val="1"/>
        <c:lblAlgn val="ctr"/>
        <c:lblOffset val="100"/>
        <c:noMultiLvlLbl val="0"/>
      </c:catAx>
      <c:valAx>
        <c:axId val="-2107527560"/>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2084726712"/>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069066561992251"/>
          <c:y val="0.575752898845391"/>
          <c:w val="0.146341082364704"/>
          <c:h val="0.033010794425344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a:t>Vulnerable on 1 or More Mean Centered Bar Graphs by Race/Ethnicity and Median Income Quintile</a:t>
            </a:r>
          </a:p>
        </c:rich>
      </c:tx>
      <c:overlay val="0"/>
      <c:spPr>
        <a:noFill/>
        <a:ln>
          <a:noFill/>
        </a:ln>
        <a:effectLst/>
      </c:spPr>
    </c:title>
    <c:autoTitleDeleted val="0"/>
    <c:plotArea>
      <c:layout>
        <c:manualLayout>
          <c:layoutTarget val="inner"/>
          <c:xMode val="edge"/>
          <c:yMode val="edge"/>
          <c:x val="0.07799540510553"/>
          <c:y val="0.216604872645797"/>
          <c:w val="0.898955878288918"/>
          <c:h val="0.665593856167083"/>
        </c:manualLayout>
      </c:layout>
      <c:barChart>
        <c:barDir val="col"/>
        <c:grouping val="clustered"/>
        <c:varyColors val="0"/>
        <c:ser>
          <c:idx val="0"/>
          <c:order val="0"/>
          <c:tx>
            <c:v>Q1</c:v>
          </c:tx>
          <c:spPr>
            <a:solidFill>
              <a:schemeClr val="accent1">
                <a:tint val="54000"/>
              </a:schemeClr>
            </a:solidFill>
            <a:ln>
              <a:noFill/>
            </a:ln>
            <a:effectLst/>
          </c:spPr>
          <c:invertIfNegative val="0"/>
          <c:dPt>
            <c:idx val="0"/>
            <c:invertIfNegative val="0"/>
            <c:bubble3D val="0"/>
            <c:spPr>
              <a:solidFill>
                <a:schemeClr val="accent5">
                  <a:lumMod val="40000"/>
                  <a:lumOff val="60000"/>
                </a:schemeClr>
              </a:solidFill>
              <a:ln>
                <a:noFill/>
              </a:ln>
              <a:effectLst/>
            </c:spPr>
            <c:extLst xmlns:c16r2="http://schemas.microsoft.com/office/drawing/2015/06/chart">
              <c:ext xmlns:c16="http://schemas.microsoft.com/office/drawing/2014/chart" uri="{C3380CC4-5D6E-409C-BE32-E72D297353CC}">
                <c16:uniqueId val="{00000001-36E5-4DFC-BDAB-B5C1220DE68E}"/>
              </c:ext>
            </c:extLst>
          </c:dPt>
          <c:dPt>
            <c:idx val="1"/>
            <c:invertIfNegative val="0"/>
            <c:bubble3D val="0"/>
            <c:spPr>
              <a:solidFill>
                <a:schemeClr val="bg1">
                  <a:lumMod val="85000"/>
                </a:schemeClr>
              </a:solidFill>
              <a:ln>
                <a:noFill/>
              </a:ln>
              <a:effectLst/>
            </c:spPr>
            <c:extLst xmlns:c16r2="http://schemas.microsoft.com/office/drawing/2015/06/chart">
              <c:ext xmlns:c16="http://schemas.microsoft.com/office/drawing/2014/chart" uri="{C3380CC4-5D6E-409C-BE32-E72D297353CC}">
                <c16:uniqueId val="{00000003-36E5-4DFC-BDAB-B5C1220DE68E}"/>
              </c:ext>
            </c:extLst>
          </c:dPt>
          <c:dPt>
            <c:idx val="2"/>
            <c:invertIfNegative val="0"/>
            <c:bubble3D val="0"/>
            <c:spPr>
              <a:solidFill>
                <a:srgbClr val="FFEEB7"/>
              </a:solidFill>
              <a:ln>
                <a:noFill/>
              </a:ln>
              <a:effectLst/>
            </c:spPr>
            <c:extLst xmlns:c16r2="http://schemas.microsoft.com/office/drawing/2015/06/chart">
              <c:ext xmlns:c16="http://schemas.microsoft.com/office/drawing/2014/chart" uri="{C3380CC4-5D6E-409C-BE32-E72D297353CC}">
                <c16:uniqueId val="{00000005-36E5-4DFC-BDAB-B5C1220DE68E}"/>
              </c:ext>
            </c:extLst>
          </c:dPt>
          <c:dPt>
            <c:idx val="3"/>
            <c:invertIfNegative val="0"/>
            <c:bubble3D val="0"/>
            <c:spPr>
              <a:solidFill>
                <a:schemeClr val="bg2">
                  <a:lumMod val="40000"/>
                  <a:lumOff val="60000"/>
                </a:schemeClr>
              </a:solidFill>
              <a:ln>
                <a:noFill/>
              </a:ln>
              <a:effectLst/>
            </c:spPr>
            <c:extLst xmlns:c16r2="http://schemas.microsoft.com/office/drawing/2015/06/chart">
              <c:ext xmlns:c16="http://schemas.microsoft.com/office/drawing/2014/chart" uri="{C3380CC4-5D6E-409C-BE32-E72D297353CC}">
                <c16:uniqueId val="{00000007-36E5-4DFC-BDAB-B5C1220DE68E}"/>
              </c:ext>
            </c:extLst>
          </c:dPt>
          <c:dPt>
            <c:idx val="4"/>
            <c:invertIfNegative val="0"/>
            <c:bubble3D val="0"/>
            <c:spPr>
              <a:solidFill>
                <a:schemeClr val="accent4">
                  <a:lumMod val="20000"/>
                  <a:lumOff val="80000"/>
                </a:schemeClr>
              </a:solidFill>
              <a:ln>
                <a:noFill/>
              </a:ln>
              <a:effectLst/>
            </c:spPr>
            <c:extLst xmlns:c16r2="http://schemas.microsoft.com/office/drawing/2015/06/chart">
              <c:ext xmlns:c16="http://schemas.microsoft.com/office/drawing/2014/chart" uri="{C3380CC4-5D6E-409C-BE32-E72D297353CC}">
                <c16:uniqueId val="{00000009-36E5-4DFC-BDAB-B5C1220DE68E}"/>
              </c:ext>
            </c:extLst>
          </c:dPt>
          <c:cat>
            <c:strRef>
              <c:f>('V1 or More by RaceEth Table'!$A$6,'V1 or More by RaceEth Table'!$A$13,'V1 or More by RaceEth Table'!$A$20,'V1 or More by RaceEth Table'!$A$27,'V1 or More by RaceEth Table'!$A$34)</c:f>
              <c:strCache>
                <c:ptCount val="5"/>
                <c:pt idx="0">
                  <c:v>0:African American/Black</c:v>
                </c:pt>
                <c:pt idx="1">
                  <c:v>1:Asian/Native Hawaiian/other Pacific Islander</c:v>
                </c:pt>
                <c:pt idx="2">
                  <c:v>2:Hispanic, Latin(x)</c:v>
                </c:pt>
                <c:pt idx="3">
                  <c:v>3:White</c:v>
                </c:pt>
                <c:pt idx="4">
                  <c:v>4:Other</c:v>
                </c:pt>
              </c:strCache>
            </c:strRef>
          </c:cat>
          <c:val>
            <c:numRef>
              <c:f>('V1 or More by RaceEth Table'!$E$7,'V1 or More by RaceEth Table'!$E$14,'V1 or More by RaceEth Table'!$E$21,'V1 or More by RaceEth Table'!$E$28,'V1 or More by RaceEth Table'!$E$35)</c:f>
              <c:numCache>
                <c:formatCode>0.00</c:formatCode>
                <c:ptCount val="5"/>
                <c:pt idx="0">
                  <c:v>5.107220000000002</c:v>
                </c:pt>
                <c:pt idx="1">
                  <c:v>-4.150899999999996</c:v>
                </c:pt>
                <c:pt idx="2">
                  <c:v>-1.441679999999995</c:v>
                </c:pt>
                <c:pt idx="3">
                  <c:v>5.684730000000004</c:v>
                </c:pt>
                <c:pt idx="4">
                  <c:v>2.907990000000005</c:v>
                </c:pt>
              </c:numCache>
            </c:numRef>
          </c:val>
          <c:extLst xmlns:c16r2="http://schemas.microsoft.com/office/drawing/2015/06/chart">
            <c:ext xmlns:c16="http://schemas.microsoft.com/office/drawing/2014/chart" uri="{C3380CC4-5D6E-409C-BE32-E72D297353CC}">
              <c16:uniqueId val="{0000000A-36E5-4DFC-BDAB-B5C1220DE68E}"/>
            </c:ext>
          </c:extLst>
        </c:ser>
        <c:ser>
          <c:idx val="1"/>
          <c:order val="1"/>
          <c:tx>
            <c:v>Q2</c:v>
          </c:tx>
          <c:spPr>
            <a:solidFill>
              <a:schemeClr val="accent1">
                <a:tint val="77000"/>
              </a:schemeClr>
            </a:solidFill>
            <a:ln>
              <a:noFill/>
            </a:ln>
            <a:effectLst/>
          </c:spPr>
          <c:invertIfNegative val="0"/>
          <c:dPt>
            <c:idx val="0"/>
            <c:invertIfNegative val="0"/>
            <c:bubble3D val="0"/>
            <c:spPr>
              <a:solidFill>
                <a:schemeClr val="accent5">
                  <a:lumMod val="60000"/>
                  <a:lumOff val="40000"/>
                </a:schemeClr>
              </a:solidFill>
              <a:ln>
                <a:noFill/>
              </a:ln>
              <a:effectLst/>
            </c:spPr>
            <c:extLst xmlns:c16r2="http://schemas.microsoft.com/office/drawing/2015/06/chart">
              <c:ext xmlns:c16="http://schemas.microsoft.com/office/drawing/2014/chart" uri="{C3380CC4-5D6E-409C-BE32-E72D297353CC}">
                <c16:uniqueId val="{0000000C-36E5-4DFC-BDAB-B5C1220DE68E}"/>
              </c:ext>
            </c:extLst>
          </c:dPt>
          <c:dPt>
            <c:idx val="1"/>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E-36E5-4DFC-BDAB-B5C1220DE68E}"/>
              </c:ext>
            </c:extLst>
          </c:dPt>
          <c:dPt>
            <c:idx val="2"/>
            <c:invertIfNegative val="0"/>
            <c:bubble3D val="0"/>
            <c:spPr>
              <a:solidFill>
                <a:srgbClr val="FFE285"/>
              </a:solidFill>
              <a:ln>
                <a:noFill/>
              </a:ln>
              <a:effectLst/>
            </c:spPr>
            <c:extLst xmlns:c16r2="http://schemas.microsoft.com/office/drawing/2015/06/chart">
              <c:ext xmlns:c16="http://schemas.microsoft.com/office/drawing/2014/chart" uri="{C3380CC4-5D6E-409C-BE32-E72D297353CC}">
                <c16:uniqueId val="{00000010-36E5-4DFC-BDAB-B5C1220DE68E}"/>
              </c:ext>
            </c:extLst>
          </c:dPt>
          <c:dPt>
            <c:idx val="3"/>
            <c:invertIfNegative val="0"/>
            <c:bubble3D val="0"/>
            <c:spPr>
              <a:solidFill>
                <a:schemeClr val="bg2"/>
              </a:solidFill>
              <a:ln>
                <a:noFill/>
              </a:ln>
              <a:effectLst/>
            </c:spPr>
            <c:extLst xmlns:c16r2="http://schemas.microsoft.com/office/drawing/2015/06/chart">
              <c:ext xmlns:c16="http://schemas.microsoft.com/office/drawing/2014/chart" uri="{C3380CC4-5D6E-409C-BE32-E72D297353CC}">
                <c16:uniqueId val="{00000012-36E5-4DFC-BDAB-B5C1220DE68E}"/>
              </c:ext>
            </c:extLst>
          </c:dPt>
          <c:dPt>
            <c:idx val="4"/>
            <c:invertIfNegative val="0"/>
            <c:bubble3D val="0"/>
            <c:spPr>
              <a:solidFill>
                <a:schemeClr val="accent4">
                  <a:lumMod val="60000"/>
                  <a:lumOff val="40000"/>
                </a:schemeClr>
              </a:solidFill>
              <a:ln>
                <a:noFill/>
              </a:ln>
              <a:effectLst/>
            </c:spPr>
            <c:extLst xmlns:c16r2="http://schemas.microsoft.com/office/drawing/2015/06/chart">
              <c:ext xmlns:c16="http://schemas.microsoft.com/office/drawing/2014/chart" uri="{C3380CC4-5D6E-409C-BE32-E72D297353CC}">
                <c16:uniqueId val="{00000014-36E5-4DFC-BDAB-B5C1220DE68E}"/>
              </c:ext>
            </c:extLst>
          </c:dPt>
          <c:cat>
            <c:strRef>
              <c:f>('V1 or More by RaceEth Table'!$A$6,'V1 or More by RaceEth Table'!$A$13,'V1 or More by RaceEth Table'!$A$20,'V1 or More by RaceEth Table'!$A$27,'V1 or More by RaceEth Table'!$A$34)</c:f>
              <c:strCache>
                <c:ptCount val="5"/>
                <c:pt idx="0">
                  <c:v>0:African American/Black</c:v>
                </c:pt>
                <c:pt idx="1">
                  <c:v>1:Asian/Native Hawaiian/other Pacific Islander</c:v>
                </c:pt>
                <c:pt idx="2">
                  <c:v>2:Hispanic, Latin(x)</c:v>
                </c:pt>
                <c:pt idx="3">
                  <c:v>3:White</c:v>
                </c:pt>
                <c:pt idx="4">
                  <c:v>4:Other</c:v>
                </c:pt>
              </c:strCache>
            </c:strRef>
          </c:cat>
          <c:val>
            <c:numRef>
              <c:f>('V1 or More by RaceEth Table'!$E$8,'V1 or More by RaceEth Table'!$E$15,'V1 or More by RaceEth Table'!$E$22,'V1 or More by RaceEth Table'!$E$29,'V1 or More by RaceEth Table'!$E$36)</c:f>
              <c:numCache>
                <c:formatCode>0.00</c:formatCode>
                <c:ptCount val="5"/>
                <c:pt idx="0">
                  <c:v>5.545020000000001</c:v>
                </c:pt>
                <c:pt idx="1">
                  <c:v>-3.715020000000002</c:v>
                </c:pt>
                <c:pt idx="2">
                  <c:v>-0.690490000000005</c:v>
                </c:pt>
                <c:pt idx="3">
                  <c:v>0.318299999999999</c:v>
                </c:pt>
                <c:pt idx="4">
                  <c:v>1.918339999999996</c:v>
                </c:pt>
              </c:numCache>
            </c:numRef>
          </c:val>
          <c:extLst xmlns:c16r2="http://schemas.microsoft.com/office/drawing/2015/06/chart">
            <c:ext xmlns:c16="http://schemas.microsoft.com/office/drawing/2014/chart" uri="{C3380CC4-5D6E-409C-BE32-E72D297353CC}">
              <c16:uniqueId val="{00000015-36E5-4DFC-BDAB-B5C1220DE68E}"/>
            </c:ext>
          </c:extLst>
        </c:ser>
        <c:ser>
          <c:idx val="2"/>
          <c:order val="2"/>
          <c:tx>
            <c:v>Q3</c:v>
          </c:tx>
          <c:spPr>
            <a:solidFill>
              <a:schemeClr val="accent1"/>
            </a:solidFill>
            <a:ln>
              <a:noFill/>
            </a:ln>
            <a:effectLst/>
          </c:spPr>
          <c:invertIfNegative val="0"/>
          <c:dPt>
            <c:idx val="0"/>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17-36E5-4DFC-BDAB-B5C1220DE68E}"/>
              </c:ext>
            </c:extLst>
          </c:dPt>
          <c:dPt>
            <c:idx val="1"/>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19-36E5-4DFC-BDAB-B5C1220DE68E}"/>
              </c:ext>
            </c:extLst>
          </c:dPt>
          <c:dPt>
            <c:idx val="2"/>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1B-36E5-4DFC-BDAB-B5C1220DE68E}"/>
              </c:ext>
            </c:extLst>
          </c:dPt>
          <c:dPt>
            <c:idx val="3"/>
            <c:invertIfNegative val="0"/>
            <c:bubble3D val="0"/>
            <c:spPr>
              <a:solidFill>
                <a:schemeClr val="bg2">
                  <a:lumMod val="50000"/>
                </a:schemeClr>
              </a:solidFill>
              <a:ln>
                <a:noFill/>
              </a:ln>
              <a:effectLst/>
            </c:spPr>
            <c:extLst xmlns:c16r2="http://schemas.microsoft.com/office/drawing/2015/06/chart">
              <c:ext xmlns:c16="http://schemas.microsoft.com/office/drawing/2014/chart" uri="{C3380CC4-5D6E-409C-BE32-E72D297353CC}">
                <c16:uniqueId val="{0000001D-36E5-4DFC-BDAB-B5C1220DE68E}"/>
              </c:ext>
            </c:extLst>
          </c:dPt>
          <c:dPt>
            <c:idx val="4"/>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1F-36E5-4DFC-BDAB-B5C1220DE68E}"/>
              </c:ext>
            </c:extLst>
          </c:dPt>
          <c:cat>
            <c:strRef>
              <c:f>('V1 or More by RaceEth Table'!$A$6,'V1 or More by RaceEth Table'!$A$13,'V1 or More by RaceEth Table'!$A$20,'V1 or More by RaceEth Table'!$A$27,'V1 or More by RaceEth Table'!$A$34)</c:f>
              <c:strCache>
                <c:ptCount val="5"/>
                <c:pt idx="0">
                  <c:v>0:African American/Black</c:v>
                </c:pt>
                <c:pt idx="1">
                  <c:v>1:Asian/Native Hawaiian/other Pacific Islander</c:v>
                </c:pt>
                <c:pt idx="2">
                  <c:v>2:Hispanic, Latin(x)</c:v>
                </c:pt>
                <c:pt idx="3">
                  <c:v>3:White</c:v>
                </c:pt>
                <c:pt idx="4">
                  <c:v>4:Other</c:v>
                </c:pt>
              </c:strCache>
            </c:strRef>
          </c:cat>
          <c:val>
            <c:numRef>
              <c:f>('V1 or More by RaceEth Table'!$E$9,'V1 or More by RaceEth Table'!$E$16,'V1 or More by RaceEth Table'!$E$23,'V1 or More by RaceEth Table'!$E$30,'V1 or More by RaceEth Table'!$E$37)</c:f>
              <c:numCache>
                <c:formatCode>0.00</c:formatCode>
                <c:ptCount val="5"/>
                <c:pt idx="0">
                  <c:v>4.644960000000003</c:v>
                </c:pt>
                <c:pt idx="1">
                  <c:v>-6.094129999999997</c:v>
                </c:pt>
                <c:pt idx="2">
                  <c:v>0.459720000000002</c:v>
                </c:pt>
                <c:pt idx="3">
                  <c:v>-2.180969999999998</c:v>
                </c:pt>
                <c:pt idx="4">
                  <c:v>0.25058</c:v>
                </c:pt>
              </c:numCache>
            </c:numRef>
          </c:val>
          <c:extLst xmlns:c16r2="http://schemas.microsoft.com/office/drawing/2015/06/chart">
            <c:ext xmlns:c16="http://schemas.microsoft.com/office/drawing/2014/chart" uri="{C3380CC4-5D6E-409C-BE32-E72D297353CC}">
              <c16:uniqueId val="{00000020-36E5-4DFC-BDAB-B5C1220DE68E}"/>
            </c:ext>
          </c:extLst>
        </c:ser>
        <c:ser>
          <c:idx val="3"/>
          <c:order val="3"/>
          <c:tx>
            <c:v>Q4</c:v>
          </c:tx>
          <c:spPr>
            <a:solidFill>
              <a:schemeClr val="accent1">
                <a:shade val="76000"/>
              </a:schemeClr>
            </a:solidFill>
            <a:ln>
              <a:noFill/>
            </a:ln>
            <a:effectLst/>
          </c:spPr>
          <c:invertIfNegative val="0"/>
          <c:dPt>
            <c:idx val="0"/>
            <c:invertIfNegative val="0"/>
            <c:bubble3D val="0"/>
            <c:spPr>
              <a:solidFill>
                <a:srgbClr val="DC4F28"/>
              </a:solidFill>
              <a:ln>
                <a:noFill/>
              </a:ln>
              <a:effectLst/>
            </c:spPr>
            <c:extLst xmlns:c16r2="http://schemas.microsoft.com/office/drawing/2015/06/chart">
              <c:ext xmlns:c16="http://schemas.microsoft.com/office/drawing/2014/chart" uri="{C3380CC4-5D6E-409C-BE32-E72D297353CC}">
                <c16:uniqueId val="{00000022-36E5-4DFC-BDAB-B5C1220DE68E}"/>
              </c:ext>
            </c:extLst>
          </c:dPt>
          <c:dPt>
            <c:idx val="1"/>
            <c:invertIfNegative val="0"/>
            <c:bubble3D val="0"/>
            <c:spPr>
              <a:solidFill>
                <a:schemeClr val="tx1">
                  <a:lumMod val="50000"/>
                  <a:lumOff val="50000"/>
                </a:schemeClr>
              </a:solidFill>
              <a:ln>
                <a:noFill/>
              </a:ln>
              <a:effectLst/>
            </c:spPr>
            <c:extLst xmlns:c16r2="http://schemas.microsoft.com/office/drawing/2015/06/chart">
              <c:ext xmlns:c16="http://schemas.microsoft.com/office/drawing/2014/chart" uri="{C3380CC4-5D6E-409C-BE32-E72D297353CC}">
                <c16:uniqueId val="{00000024-36E5-4DFC-BDAB-B5C1220DE68E}"/>
              </c:ext>
            </c:extLst>
          </c:dPt>
          <c:dPt>
            <c:idx val="2"/>
            <c:invertIfNegative val="0"/>
            <c:bubble3D val="0"/>
            <c:spPr>
              <a:solidFill>
                <a:srgbClr val="E6AF00"/>
              </a:solidFill>
              <a:ln>
                <a:noFill/>
              </a:ln>
              <a:effectLst/>
            </c:spPr>
            <c:extLst xmlns:c16r2="http://schemas.microsoft.com/office/drawing/2015/06/chart">
              <c:ext xmlns:c16="http://schemas.microsoft.com/office/drawing/2014/chart" uri="{C3380CC4-5D6E-409C-BE32-E72D297353CC}">
                <c16:uniqueId val="{00000026-36E5-4DFC-BDAB-B5C1220DE68E}"/>
              </c:ext>
            </c:extLst>
          </c:dPt>
          <c:dPt>
            <c:idx val="3"/>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28-36E5-4DFC-BDAB-B5C1220DE68E}"/>
              </c:ext>
            </c:extLst>
          </c:dPt>
          <c:dPt>
            <c:idx val="4"/>
            <c:invertIfNegative val="0"/>
            <c:bubble3D val="0"/>
            <c:spPr>
              <a:solidFill>
                <a:schemeClr val="accent4">
                  <a:lumMod val="75000"/>
                </a:schemeClr>
              </a:solidFill>
              <a:ln>
                <a:noFill/>
              </a:ln>
              <a:effectLst/>
            </c:spPr>
            <c:extLst xmlns:c16r2="http://schemas.microsoft.com/office/drawing/2015/06/chart">
              <c:ext xmlns:c16="http://schemas.microsoft.com/office/drawing/2014/chart" uri="{C3380CC4-5D6E-409C-BE32-E72D297353CC}">
                <c16:uniqueId val="{0000002A-36E5-4DFC-BDAB-B5C1220DE68E}"/>
              </c:ext>
            </c:extLst>
          </c:dPt>
          <c:cat>
            <c:strRef>
              <c:f>('V1 or More by RaceEth Table'!$A$6,'V1 or More by RaceEth Table'!$A$13,'V1 or More by RaceEth Table'!$A$20,'V1 or More by RaceEth Table'!$A$27,'V1 or More by RaceEth Table'!$A$34)</c:f>
              <c:strCache>
                <c:ptCount val="5"/>
                <c:pt idx="0">
                  <c:v>0:African American/Black</c:v>
                </c:pt>
                <c:pt idx="1">
                  <c:v>1:Asian/Native Hawaiian/other Pacific Islander</c:v>
                </c:pt>
                <c:pt idx="2">
                  <c:v>2:Hispanic, Latin(x)</c:v>
                </c:pt>
                <c:pt idx="3">
                  <c:v>3:White</c:v>
                </c:pt>
                <c:pt idx="4">
                  <c:v>4:Other</c:v>
                </c:pt>
              </c:strCache>
            </c:strRef>
          </c:cat>
          <c:val>
            <c:numRef>
              <c:f>('V1 or More by RaceEth Table'!$E$10,'V1 or More by RaceEth Table'!$E$17,'V1 or More by RaceEth Table'!$E$24,'V1 or More by RaceEth Table'!$E$31,'V1 or More by RaceEth Table'!$E$38)</c:f>
              <c:numCache>
                <c:formatCode>0.00</c:formatCode>
                <c:ptCount val="5"/>
                <c:pt idx="0">
                  <c:v>4.592010000000001</c:v>
                </c:pt>
                <c:pt idx="1">
                  <c:v>-4.09505</c:v>
                </c:pt>
                <c:pt idx="2">
                  <c:v>1.913209999999998</c:v>
                </c:pt>
                <c:pt idx="3">
                  <c:v>-5.05145</c:v>
                </c:pt>
                <c:pt idx="4">
                  <c:v>-0.146850000000001</c:v>
                </c:pt>
              </c:numCache>
            </c:numRef>
          </c:val>
          <c:extLst xmlns:c16r2="http://schemas.microsoft.com/office/drawing/2015/06/chart">
            <c:ext xmlns:c16="http://schemas.microsoft.com/office/drawing/2014/chart" uri="{C3380CC4-5D6E-409C-BE32-E72D297353CC}">
              <c16:uniqueId val="{0000002B-36E5-4DFC-BDAB-B5C1220DE68E}"/>
            </c:ext>
          </c:extLst>
        </c:ser>
        <c:ser>
          <c:idx val="4"/>
          <c:order val="4"/>
          <c:tx>
            <c:v>Q5</c:v>
          </c:tx>
          <c:spPr>
            <a:solidFill>
              <a:schemeClr val="accent1">
                <a:shade val="53000"/>
              </a:schemeClr>
            </a:solidFill>
            <a:ln>
              <a:noFill/>
            </a:ln>
            <a:effectLst/>
          </c:spPr>
          <c:invertIfNegative val="0"/>
          <c:dPt>
            <c:idx val="0"/>
            <c:invertIfNegative val="0"/>
            <c:bubble3D val="0"/>
            <c:spPr>
              <a:solidFill>
                <a:srgbClr val="A9331F"/>
              </a:solidFill>
              <a:ln>
                <a:noFill/>
              </a:ln>
              <a:effectLst/>
            </c:spPr>
            <c:extLst xmlns:c16r2="http://schemas.microsoft.com/office/drawing/2015/06/chart">
              <c:ext xmlns:c16="http://schemas.microsoft.com/office/drawing/2014/chart" uri="{C3380CC4-5D6E-409C-BE32-E72D297353CC}">
                <c16:uniqueId val="{0000002D-36E5-4DFC-BDAB-B5C1220DE68E}"/>
              </c:ext>
            </c:extLst>
          </c:dPt>
          <c:dPt>
            <c:idx val="1"/>
            <c:invertIfNegative val="0"/>
            <c:bubble3D val="0"/>
            <c:spPr>
              <a:solidFill>
                <a:schemeClr val="tx1">
                  <a:lumMod val="75000"/>
                  <a:lumOff val="25000"/>
                </a:schemeClr>
              </a:solidFill>
              <a:ln>
                <a:noFill/>
              </a:ln>
              <a:effectLst/>
            </c:spPr>
            <c:extLst xmlns:c16r2="http://schemas.microsoft.com/office/drawing/2015/06/chart">
              <c:ext xmlns:c16="http://schemas.microsoft.com/office/drawing/2014/chart" uri="{C3380CC4-5D6E-409C-BE32-E72D297353CC}">
                <c16:uniqueId val="{0000002F-36E5-4DFC-BDAB-B5C1220DE68E}"/>
              </c:ext>
            </c:extLst>
          </c:dPt>
          <c:dPt>
            <c:idx val="2"/>
            <c:invertIfNegative val="0"/>
            <c:bubble3D val="0"/>
            <c:spPr>
              <a:solidFill>
                <a:srgbClr val="C49500"/>
              </a:solidFill>
              <a:ln>
                <a:noFill/>
              </a:ln>
              <a:effectLst/>
            </c:spPr>
            <c:extLst xmlns:c16r2="http://schemas.microsoft.com/office/drawing/2015/06/chart">
              <c:ext xmlns:c16="http://schemas.microsoft.com/office/drawing/2014/chart" uri="{C3380CC4-5D6E-409C-BE32-E72D297353CC}">
                <c16:uniqueId val="{00000031-36E5-4DFC-BDAB-B5C1220DE68E}"/>
              </c:ext>
            </c:extLst>
          </c:dPt>
          <c:dPt>
            <c:idx val="3"/>
            <c:invertIfNegative val="0"/>
            <c:bubble3D val="0"/>
            <c:spPr>
              <a:solidFill>
                <a:schemeClr val="tx2">
                  <a:lumMod val="50000"/>
                </a:schemeClr>
              </a:solidFill>
              <a:ln>
                <a:noFill/>
              </a:ln>
              <a:effectLst/>
            </c:spPr>
            <c:extLst xmlns:c16r2="http://schemas.microsoft.com/office/drawing/2015/06/chart">
              <c:ext xmlns:c16="http://schemas.microsoft.com/office/drawing/2014/chart" uri="{C3380CC4-5D6E-409C-BE32-E72D297353CC}">
                <c16:uniqueId val="{00000033-36E5-4DFC-BDAB-B5C1220DE68E}"/>
              </c:ext>
            </c:extLst>
          </c:dPt>
          <c:cat>
            <c:strRef>
              <c:f>('V1 or More by RaceEth Table'!$A$6,'V1 or More by RaceEth Table'!$A$13,'V1 or More by RaceEth Table'!$A$20,'V1 or More by RaceEth Table'!$A$27,'V1 or More by RaceEth Table'!$A$34)</c:f>
              <c:strCache>
                <c:ptCount val="5"/>
                <c:pt idx="0">
                  <c:v>0:African American/Black</c:v>
                </c:pt>
                <c:pt idx="1">
                  <c:v>1:Asian/Native Hawaiian/other Pacific Islander</c:v>
                </c:pt>
                <c:pt idx="2">
                  <c:v>2:Hispanic, Latin(x)</c:v>
                </c:pt>
                <c:pt idx="3">
                  <c:v>3:White</c:v>
                </c:pt>
                <c:pt idx="4">
                  <c:v>4:Other</c:v>
                </c:pt>
              </c:strCache>
            </c:strRef>
          </c:cat>
          <c:val>
            <c:numRef>
              <c:f>('V1 or More by RaceEth Table'!$E$11,'V1 or More by RaceEth Table'!$E$18,'V1 or More by RaceEth Table'!$E$25,'V1 or More by RaceEth Table'!$E$32,'V1 or More by RaceEth Table'!$E$39)</c:f>
              <c:numCache>
                <c:formatCode>0.00</c:formatCode>
                <c:ptCount val="5"/>
                <c:pt idx="0">
                  <c:v>7.78066</c:v>
                </c:pt>
                <c:pt idx="1">
                  <c:v>-3.405900000000001</c:v>
                </c:pt>
                <c:pt idx="2">
                  <c:v>3.69756</c:v>
                </c:pt>
                <c:pt idx="3">
                  <c:v>-2.67966</c:v>
                </c:pt>
                <c:pt idx="4">
                  <c:v>0.141930000000001</c:v>
                </c:pt>
              </c:numCache>
            </c:numRef>
          </c:val>
          <c:extLst xmlns:c16r2="http://schemas.microsoft.com/office/drawing/2015/06/chart">
            <c:ext xmlns:c16="http://schemas.microsoft.com/office/drawing/2014/chart" uri="{C3380CC4-5D6E-409C-BE32-E72D297353CC}">
              <c16:uniqueId val="{00000034-36E5-4DFC-BDAB-B5C1220DE68E}"/>
            </c:ext>
          </c:extLst>
        </c:ser>
        <c:dLbls>
          <c:showLegendKey val="0"/>
          <c:showVal val="0"/>
          <c:showCatName val="0"/>
          <c:showSerName val="0"/>
          <c:showPercent val="0"/>
          <c:showBubbleSize val="0"/>
        </c:dLbls>
        <c:gapWidth val="100"/>
        <c:overlap val="-10"/>
        <c:axId val="-2084709272"/>
        <c:axId val="-2085333816"/>
      </c:barChart>
      <c:catAx>
        <c:axId val="-208470927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high"/>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2085333816"/>
        <c:crosses val="autoZero"/>
        <c:auto val="1"/>
        <c:lblAlgn val="ctr"/>
        <c:lblOffset val="100"/>
        <c:noMultiLvlLbl val="0"/>
      </c:catAx>
      <c:valAx>
        <c:axId val="-2085333816"/>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2084709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none" spc="0" normalizeH="0" baseline="0">
                <a:solidFill>
                  <a:schemeClr val="dk1">
                    <a:lumMod val="50000"/>
                    <a:lumOff val="50000"/>
                  </a:schemeClr>
                </a:solidFill>
                <a:latin typeface="+mj-lt"/>
                <a:ea typeface="+mj-ea"/>
                <a:cs typeface="+mj-cs"/>
              </a:defRPr>
            </a:pPr>
            <a:r>
              <a:rPr lang="en-US"/>
              <a:t>Social Competence Mean Centered Bar Graphs by </a:t>
            </a:r>
            <a:r>
              <a:rPr lang="en-US" sz="1600" b="1" i="0" u="none" strike="noStrike" cap="none" normalizeH="0" baseline="0">
                <a:effectLst/>
              </a:rPr>
              <a:t>Race/Ethnicity</a:t>
            </a:r>
            <a:r>
              <a:rPr lang="en-US"/>
              <a:t> and Median Income Quintile</a:t>
            </a:r>
          </a:p>
        </c:rich>
      </c:tx>
      <c:overlay val="0"/>
      <c:spPr>
        <a:noFill/>
        <a:ln>
          <a:noFill/>
        </a:ln>
        <a:effectLst/>
      </c:spPr>
    </c:title>
    <c:autoTitleDeleted val="0"/>
    <c:plotArea>
      <c:layout>
        <c:manualLayout>
          <c:layoutTarget val="inner"/>
          <c:xMode val="edge"/>
          <c:yMode val="edge"/>
          <c:x val="0.07799540510553"/>
          <c:y val="0.215456724330231"/>
          <c:w val="0.898955878288918"/>
          <c:h val="0.666742004482649"/>
        </c:manualLayout>
      </c:layout>
      <c:barChart>
        <c:barDir val="col"/>
        <c:grouping val="clustered"/>
        <c:varyColors val="0"/>
        <c:ser>
          <c:idx val="0"/>
          <c:order val="0"/>
          <c:tx>
            <c:v>Q1</c:v>
          </c:tx>
          <c:spPr>
            <a:solidFill>
              <a:schemeClr val="accent1">
                <a:tint val="54000"/>
              </a:schemeClr>
            </a:solidFill>
            <a:ln>
              <a:noFill/>
            </a:ln>
            <a:effectLst/>
          </c:spPr>
          <c:invertIfNegative val="0"/>
          <c:dPt>
            <c:idx val="0"/>
            <c:invertIfNegative val="0"/>
            <c:bubble3D val="0"/>
            <c:spPr>
              <a:solidFill>
                <a:schemeClr val="accent5">
                  <a:lumMod val="40000"/>
                  <a:lumOff val="60000"/>
                </a:schemeClr>
              </a:solidFill>
              <a:ln>
                <a:noFill/>
              </a:ln>
              <a:effectLst/>
            </c:spPr>
            <c:extLst xmlns:c16r2="http://schemas.microsoft.com/office/drawing/2015/06/chart">
              <c:ext xmlns:c16="http://schemas.microsoft.com/office/drawing/2014/chart" uri="{C3380CC4-5D6E-409C-BE32-E72D297353CC}">
                <c16:uniqueId val="{00000001-C66E-4C73-AE2F-10D41D081362}"/>
              </c:ext>
            </c:extLst>
          </c:dPt>
          <c:dPt>
            <c:idx val="1"/>
            <c:invertIfNegative val="0"/>
            <c:bubble3D val="0"/>
            <c:spPr>
              <a:solidFill>
                <a:schemeClr val="bg1">
                  <a:lumMod val="85000"/>
                </a:schemeClr>
              </a:solidFill>
              <a:ln>
                <a:noFill/>
              </a:ln>
              <a:effectLst/>
            </c:spPr>
            <c:extLst xmlns:c16r2="http://schemas.microsoft.com/office/drawing/2015/06/chart">
              <c:ext xmlns:c16="http://schemas.microsoft.com/office/drawing/2014/chart" uri="{C3380CC4-5D6E-409C-BE32-E72D297353CC}">
                <c16:uniqueId val="{00000003-C66E-4C73-AE2F-10D41D081362}"/>
              </c:ext>
            </c:extLst>
          </c:dPt>
          <c:dPt>
            <c:idx val="2"/>
            <c:invertIfNegative val="0"/>
            <c:bubble3D val="0"/>
            <c:spPr>
              <a:solidFill>
                <a:srgbClr val="FFEEB7"/>
              </a:solidFill>
              <a:ln>
                <a:noFill/>
              </a:ln>
              <a:effectLst/>
            </c:spPr>
            <c:extLst xmlns:c16r2="http://schemas.microsoft.com/office/drawing/2015/06/chart">
              <c:ext xmlns:c16="http://schemas.microsoft.com/office/drawing/2014/chart" uri="{C3380CC4-5D6E-409C-BE32-E72D297353CC}">
                <c16:uniqueId val="{00000005-C66E-4C73-AE2F-10D41D081362}"/>
              </c:ext>
            </c:extLst>
          </c:dPt>
          <c:dPt>
            <c:idx val="3"/>
            <c:invertIfNegative val="0"/>
            <c:bubble3D val="0"/>
            <c:spPr>
              <a:solidFill>
                <a:schemeClr val="bg2">
                  <a:lumMod val="40000"/>
                  <a:lumOff val="60000"/>
                </a:schemeClr>
              </a:solidFill>
              <a:ln>
                <a:noFill/>
              </a:ln>
              <a:effectLst/>
            </c:spPr>
            <c:extLst xmlns:c16r2="http://schemas.microsoft.com/office/drawing/2015/06/chart">
              <c:ext xmlns:c16="http://schemas.microsoft.com/office/drawing/2014/chart" uri="{C3380CC4-5D6E-409C-BE32-E72D297353CC}">
                <c16:uniqueId val="{00000007-C66E-4C73-AE2F-10D41D081362}"/>
              </c:ext>
            </c:extLst>
          </c:dPt>
          <c:dPt>
            <c:idx val="4"/>
            <c:invertIfNegative val="0"/>
            <c:bubble3D val="0"/>
            <c:spPr>
              <a:solidFill>
                <a:schemeClr val="accent4">
                  <a:lumMod val="20000"/>
                  <a:lumOff val="80000"/>
                </a:schemeClr>
              </a:solidFill>
              <a:ln>
                <a:noFill/>
              </a:ln>
              <a:effectLst/>
            </c:spPr>
            <c:extLst xmlns:c16r2="http://schemas.microsoft.com/office/drawing/2015/06/chart">
              <c:ext xmlns:c16="http://schemas.microsoft.com/office/drawing/2014/chart" uri="{C3380CC4-5D6E-409C-BE32-E72D297353CC}">
                <c16:uniqueId val="{00000009-C66E-4C73-AE2F-10D41D081362}"/>
              </c:ext>
            </c:extLst>
          </c:dPt>
          <c:cat>
            <c:strRef>
              <c:f>('VSC by RaceEth Table'!$A$6,'VSC by RaceEth Table'!$A$13,'VSC by RaceEth Table'!$A$20,'VSC by RaceEth Table'!$A$27,'VSC by RaceEth Table'!$A$34)</c:f>
              <c:strCache>
                <c:ptCount val="5"/>
                <c:pt idx="0">
                  <c:v>0:African American/Black</c:v>
                </c:pt>
                <c:pt idx="1">
                  <c:v>1:Asian/Native Hawaiian/other Pacific Islander</c:v>
                </c:pt>
                <c:pt idx="2">
                  <c:v>2:Hispanic, Latin(x)</c:v>
                </c:pt>
                <c:pt idx="3">
                  <c:v>3:White</c:v>
                </c:pt>
                <c:pt idx="4">
                  <c:v>4:Other</c:v>
                </c:pt>
              </c:strCache>
            </c:strRef>
          </c:cat>
          <c:val>
            <c:numRef>
              <c:f>('VSC by RaceEth Table'!$E$7,'VSC by RaceEth Table'!$E$14,'VSC by RaceEth Table'!$E$21,'VSC by RaceEth Table'!$E$28,'VSC by RaceEth Table'!$E$35)</c:f>
              <c:numCache>
                <c:formatCode>0.00</c:formatCode>
                <c:ptCount val="5"/>
                <c:pt idx="0">
                  <c:v>3.452330000000001</c:v>
                </c:pt>
                <c:pt idx="1">
                  <c:v>-3.180769999999999</c:v>
                </c:pt>
                <c:pt idx="2">
                  <c:v>-0.951009999999999</c:v>
                </c:pt>
                <c:pt idx="3">
                  <c:v>3.85298</c:v>
                </c:pt>
                <c:pt idx="4">
                  <c:v>1.144210000000001</c:v>
                </c:pt>
              </c:numCache>
            </c:numRef>
          </c:val>
          <c:extLst xmlns:c16r2="http://schemas.microsoft.com/office/drawing/2015/06/chart">
            <c:ext xmlns:c16="http://schemas.microsoft.com/office/drawing/2014/chart" uri="{C3380CC4-5D6E-409C-BE32-E72D297353CC}">
              <c16:uniqueId val="{0000000A-C66E-4C73-AE2F-10D41D081362}"/>
            </c:ext>
          </c:extLst>
        </c:ser>
        <c:ser>
          <c:idx val="1"/>
          <c:order val="1"/>
          <c:tx>
            <c:v>Q2</c:v>
          </c:tx>
          <c:spPr>
            <a:solidFill>
              <a:schemeClr val="accent1">
                <a:tint val="77000"/>
              </a:schemeClr>
            </a:solidFill>
            <a:ln>
              <a:noFill/>
            </a:ln>
            <a:effectLst/>
          </c:spPr>
          <c:invertIfNegative val="0"/>
          <c:dPt>
            <c:idx val="0"/>
            <c:invertIfNegative val="0"/>
            <c:bubble3D val="0"/>
            <c:spPr>
              <a:solidFill>
                <a:schemeClr val="accent5">
                  <a:lumMod val="60000"/>
                  <a:lumOff val="40000"/>
                </a:schemeClr>
              </a:solidFill>
              <a:ln>
                <a:noFill/>
              </a:ln>
              <a:effectLst/>
            </c:spPr>
            <c:extLst xmlns:c16r2="http://schemas.microsoft.com/office/drawing/2015/06/chart">
              <c:ext xmlns:c16="http://schemas.microsoft.com/office/drawing/2014/chart" uri="{C3380CC4-5D6E-409C-BE32-E72D297353CC}">
                <c16:uniqueId val="{0000000C-C66E-4C73-AE2F-10D41D081362}"/>
              </c:ext>
            </c:extLst>
          </c:dPt>
          <c:dPt>
            <c:idx val="1"/>
            <c:invertIfNegative val="0"/>
            <c:bubble3D val="0"/>
            <c:spPr>
              <a:solidFill>
                <a:schemeClr val="bg1">
                  <a:lumMod val="75000"/>
                </a:schemeClr>
              </a:solidFill>
              <a:ln>
                <a:noFill/>
              </a:ln>
              <a:effectLst/>
            </c:spPr>
            <c:extLst xmlns:c16r2="http://schemas.microsoft.com/office/drawing/2015/06/chart">
              <c:ext xmlns:c16="http://schemas.microsoft.com/office/drawing/2014/chart" uri="{C3380CC4-5D6E-409C-BE32-E72D297353CC}">
                <c16:uniqueId val="{0000000E-C66E-4C73-AE2F-10D41D081362}"/>
              </c:ext>
            </c:extLst>
          </c:dPt>
          <c:dPt>
            <c:idx val="2"/>
            <c:invertIfNegative val="0"/>
            <c:bubble3D val="0"/>
            <c:spPr>
              <a:solidFill>
                <a:srgbClr val="FFE285"/>
              </a:solidFill>
              <a:ln>
                <a:noFill/>
              </a:ln>
              <a:effectLst/>
            </c:spPr>
            <c:extLst xmlns:c16r2="http://schemas.microsoft.com/office/drawing/2015/06/chart">
              <c:ext xmlns:c16="http://schemas.microsoft.com/office/drawing/2014/chart" uri="{C3380CC4-5D6E-409C-BE32-E72D297353CC}">
                <c16:uniqueId val="{00000010-C66E-4C73-AE2F-10D41D081362}"/>
              </c:ext>
            </c:extLst>
          </c:dPt>
          <c:dPt>
            <c:idx val="3"/>
            <c:invertIfNegative val="0"/>
            <c:bubble3D val="0"/>
            <c:spPr>
              <a:solidFill>
                <a:schemeClr val="bg2"/>
              </a:solidFill>
              <a:ln>
                <a:noFill/>
              </a:ln>
              <a:effectLst/>
            </c:spPr>
            <c:extLst xmlns:c16r2="http://schemas.microsoft.com/office/drawing/2015/06/chart">
              <c:ext xmlns:c16="http://schemas.microsoft.com/office/drawing/2014/chart" uri="{C3380CC4-5D6E-409C-BE32-E72D297353CC}">
                <c16:uniqueId val="{00000012-C66E-4C73-AE2F-10D41D081362}"/>
              </c:ext>
            </c:extLst>
          </c:dPt>
          <c:dPt>
            <c:idx val="4"/>
            <c:invertIfNegative val="0"/>
            <c:bubble3D val="0"/>
            <c:spPr>
              <a:solidFill>
                <a:schemeClr val="accent4">
                  <a:lumMod val="60000"/>
                  <a:lumOff val="40000"/>
                </a:schemeClr>
              </a:solidFill>
              <a:ln>
                <a:noFill/>
              </a:ln>
              <a:effectLst/>
            </c:spPr>
            <c:extLst xmlns:c16r2="http://schemas.microsoft.com/office/drawing/2015/06/chart">
              <c:ext xmlns:c16="http://schemas.microsoft.com/office/drawing/2014/chart" uri="{C3380CC4-5D6E-409C-BE32-E72D297353CC}">
                <c16:uniqueId val="{00000014-C66E-4C73-AE2F-10D41D081362}"/>
              </c:ext>
            </c:extLst>
          </c:dPt>
          <c:cat>
            <c:strRef>
              <c:f>('VSC by RaceEth Table'!$A$6,'VSC by RaceEth Table'!$A$13,'VSC by RaceEth Table'!$A$20,'VSC by RaceEth Table'!$A$27,'VSC by RaceEth Table'!$A$34)</c:f>
              <c:strCache>
                <c:ptCount val="5"/>
                <c:pt idx="0">
                  <c:v>0:African American/Black</c:v>
                </c:pt>
                <c:pt idx="1">
                  <c:v>1:Asian/Native Hawaiian/other Pacific Islander</c:v>
                </c:pt>
                <c:pt idx="2">
                  <c:v>2:Hispanic, Latin(x)</c:v>
                </c:pt>
                <c:pt idx="3">
                  <c:v>3:White</c:v>
                </c:pt>
                <c:pt idx="4">
                  <c:v>4:Other</c:v>
                </c:pt>
              </c:strCache>
            </c:strRef>
          </c:cat>
          <c:val>
            <c:numRef>
              <c:f>('VSC by RaceEth Table'!$E$8,'VSC by RaceEth Table'!$E$15,'VSC by RaceEth Table'!$E$22,'VSC by RaceEth Table'!$E$29,'VSC by RaceEth Table'!$E$36)</c:f>
              <c:numCache>
                <c:formatCode>0.00</c:formatCode>
                <c:ptCount val="5"/>
                <c:pt idx="0">
                  <c:v>3.563569999999999</c:v>
                </c:pt>
                <c:pt idx="1">
                  <c:v>-0.14589</c:v>
                </c:pt>
                <c:pt idx="2">
                  <c:v>-0.6163</c:v>
                </c:pt>
                <c:pt idx="3">
                  <c:v>1.420729999999999</c:v>
                </c:pt>
                <c:pt idx="4">
                  <c:v>0.880099999999999</c:v>
                </c:pt>
              </c:numCache>
            </c:numRef>
          </c:val>
          <c:extLst xmlns:c16r2="http://schemas.microsoft.com/office/drawing/2015/06/chart">
            <c:ext xmlns:c16="http://schemas.microsoft.com/office/drawing/2014/chart" uri="{C3380CC4-5D6E-409C-BE32-E72D297353CC}">
              <c16:uniqueId val="{00000015-C66E-4C73-AE2F-10D41D081362}"/>
            </c:ext>
          </c:extLst>
        </c:ser>
        <c:ser>
          <c:idx val="2"/>
          <c:order val="2"/>
          <c:tx>
            <c:v>Q3</c:v>
          </c:tx>
          <c:spPr>
            <a:solidFill>
              <a:schemeClr val="accent1"/>
            </a:solidFill>
            <a:ln>
              <a:noFill/>
            </a:ln>
            <a:effectLst/>
          </c:spPr>
          <c:invertIfNegative val="0"/>
          <c:dPt>
            <c:idx val="0"/>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17-C66E-4C73-AE2F-10D41D081362}"/>
              </c:ext>
            </c:extLst>
          </c:dPt>
          <c:dPt>
            <c:idx val="1"/>
            <c:invertIfNegative val="0"/>
            <c:bubble3D val="0"/>
            <c:spPr>
              <a:solidFill>
                <a:schemeClr val="bg1">
                  <a:lumMod val="65000"/>
                </a:schemeClr>
              </a:solidFill>
              <a:ln>
                <a:noFill/>
              </a:ln>
              <a:effectLst/>
            </c:spPr>
            <c:extLst xmlns:c16r2="http://schemas.microsoft.com/office/drawing/2015/06/chart">
              <c:ext xmlns:c16="http://schemas.microsoft.com/office/drawing/2014/chart" uri="{C3380CC4-5D6E-409C-BE32-E72D297353CC}">
                <c16:uniqueId val="{00000019-C66E-4C73-AE2F-10D41D081362}"/>
              </c:ext>
            </c:extLst>
          </c:dPt>
          <c:dPt>
            <c:idx val="2"/>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1B-C66E-4C73-AE2F-10D41D081362}"/>
              </c:ext>
            </c:extLst>
          </c:dPt>
          <c:dPt>
            <c:idx val="3"/>
            <c:invertIfNegative val="0"/>
            <c:bubble3D val="0"/>
            <c:spPr>
              <a:solidFill>
                <a:schemeClr val="bg2">
                  <a:lumMod val="50000"/>
                </a:schemeClr>
              </a:solidFill>
              <a:ln>
                <a:noFill/>
              </a:ln>
              <a:effectLst/>
            </c:spPr>
            <c:extLst xmlns:c16r2="http://schemas.microsoft.com/office/drawing/2015/06/chart">
              <c:ext xmlns:c16="http://schemas.microsoft.com/office/drawing/2014/chart" uri="{C3380CC4-5D6E-409C-BE32-E72D297353CC}">
                <c16:uniqueId val="{0000001D-C66E-4C73-AE2F-10D41D081362}"/>
              </c:ext>
            </c:extLst>
          </c:dPt>
          <c:dPt>
            <c:idx val="4"/>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1F-C66E-4C73-AE2F-10D41D081362}"/>
              </c:ext>
            </c:extLst>
          </c:dPt>
          <c:cat>
            <c:strRef>
              <c:f>('VSC by RaceEth Table'!$A$6,'VSC by RaceEth Table'!$A$13,'VSC by RaceEth Table'!$A$20,'VSC by RaceEth Table'!$A$27,'VSC by RaceEth Table'!$A$34)</c:f>
              <c:strCache>
                <c:ptCount val="5"/>
                <c:pt idx="0">
                  <c:v>0:African American/Black</c:v>
                </c:pt>
                <c:pt idx="1">
                  <c:v>1:Asian/Native Hawaiian/other Pacific Islander</c:v>
                </c:pt>
                <c:pt idx="2">
                  <c:v>2:Hispanic, Latin(x)</c:v>
                </c:pt>
                <c:pt idx="3">
                  <c:v>3:White</c:v>
                </c:pt>
                <c:pt idx="4">
                  <c:v>4:Other</c:v>
                </c:pt>
              </c:strCache>
            </c:strRef>
          </c:cat>
          <c:val>
            <c:numRef>
              <c:f>('VSC by RaceEth Table'!$E$9,'VSC by RaceEth Table'!$E$16,'VSC by RaceEth Table'!$E$23,'VSC by RaceEth Table'!$E$30,'VSC by RaceEth Table'!$E$37)</c:f>
              <c:numCache>
                <c:formatCode>0.00</c:formatCode>
                <c:ptCount val="5"/>
                <c:pt idx="0">
                  <c:v>3.97946</c:v>
                </c:pt>
                <c:pt idx="1">
                  <c:v>-2.46346</c:v>
                </c:pt>
                <c:pt idx="2">
                  <c:v>-0.26717</c:v>
                </c:pt>
                <c:pt idx="3">
                  <c:v>0.0712400000000002</c:v>
                </c:pt>
                <c:pt idx="4">
                  <c:v>0.824509999999999</c:v>
                </c:pt>
              </c:numCache>
            </c:numRef>
          </c:val>
          <c:extLst xmlns:c16r2="http://schemas.microsoft.com/office/drawing/2015/06/chart">
            <c:ext xmlns:c16="http://schemas.microsoft.com/office/drawing/2014/chart" uri="{C3380CC4-5D6E-409C-BE32-E72D297353CC}">
              <c16:uniqueId val="{00000020-C66E-4C73-AE2F-10D41D081362}"/>
            </c:ext>
          </c:extLst>
        </c:ser>
        <c:ser>
          <c:idx val="3"/>
          <c:order val="3"/>
          <c:tx>
            <c:v>Q4</c:v>
          </c:tx>
          <c:spPr>
            <a:solidFill>
              <a:schemeClr val="accent1">
                <a:shade val="76000"/>
              </a:schemeClr>
            </a:solidFill>
            <a:ln>
              <a:noFill/>
            </a:ln>
            <a:effectLst/>
          </c:spPr>
          <c:invertIfNegative val="0"/>
          <c:dPt>
            <c:idx val="0"/>
            <c:invertIfNegative val="0"/>
            <c:bubble3D val="0"/>
            <c:spPr>
              <a:solidFill>
                <a:srgbClr val="DC4F28"/>
              </a:solidFill>
              <a:ln>
                <a:noFill/>
              </a:ln>
              <a:effectLst/>
            </c:spPr>
            <c:extLst xmlns:c16r2="http://schemas.microsoft.com/office/drawing/2015/06/chart">
              <c:ext xmlns:c16="http://schemas.microsoft.com/office/drawing/2014/chart" uri="{C3380CC4-5D6E-409C-BE32-E72D297353CC}">
                <c16:uniqueId val="{00000022-C66E-4C73-AE2F-10D41D081362}"/>
              </c:ext>
            </c:extLst>
          </c:dPt>
          <c:dPt>
            <c:idx val="1"/>
            <c:invertIfNegative val="0"/>
            <c:bubble3D val="0"/>
            <c:spPr>
              <a:solidFill>
                <a:schemeClr val="tx1">
                  <a:lumMod val="50000"/>
                  <a:lumOff val="50000"/>
                </a:schemeClr>
              </a:solidFill>
              <a:ln>
                <a:noFill/>
              </a:ln>
              <a:effectLst/>
            </c:spPr>
            <c:extLst xmlns:c16r2="http://schemas.microsoft.com/office/drawing/2015/06/chart">
              <c:ext xmlns:c16="http://schemas.microsoft.com/office/drawing/2014/chart" uri="{C3380CC4-5D6E-409C-BE32-E72D297353CC}">
                <c16:uniqueId val="{00000024-C66E-4C73-AE2F-10D41D081362}"/>
              </c:ext>
            </c:extLst>
          </c:dPt>
          <c:dPt>
            <c:idx val="2"/>
            <c:invertIfNegative val="0"/>
            <c:bubble3D val="0"/>
            <c:spPr>
              <a:solidFill>
                <a:srgbClr val="E6AF00"/>
              </a:solidFill>
              <a:ln>
                <a:noFill/>
              </a:ln>
              <a:effectLst/>
            </c:spPr>
            <c:extLst xmlns:c16r2="http://schemas.microsoft.com/office/drawing/2015/06/chart">
              <c:ext xmlns:c16="http://schemas.microsoft.com/office/drawing/2014/chart" uri="{C3380CC4-5D6E-409C-BE32-E72D297353CC}">
                <c16:uniqueId val="{00000026-C66E-4C73-AE2F-10D41D081362}"/>
              </c:ext>
            </c:extLst>
          </c:dPt>
          <c:dPt>
            <c:idx val="3"/>
            <c:invertIfNegative val="0"/>
            <c:bubble3D val="0"/>
            <c:spPr>
              <a:solidFill>
                <a:schemeClr val="tx2"/>
              </a:solidFill>
              <a:ln>
                <a:noFill/>
              </a:ln>
              <a:effectLst/>
            </c:spPr>
            <c:extLst xmlns:c16r2="http://schemas.microsoft.com/office/drawing/2015/06/chart">
              <c:ext xmlns:c16="http://schemas.microsoft.com/office/drawing/2014/chart" uri="{C3380CC4-5D6E-409C-BE32-E72D297353CC}">
                <c16:uniqueId val="{00000028-C66E-4C73-AE2F-10D41D081362}"/>
              </c:ext>
            </c:extLst>
          </c:dPt>
          <c:dPt>
            <c:idx val="4"/>
            <c:invertIfNegative val="0"/>
            <c:bubble3D val="0"/>
            <c:spPr>
              <a:solidFill>
                <a:schemeClr val="accent4">
                  <a:lumMod val="75000"/>
                </a:schemeClr>
              </a:solidFill>
              <a:ln>
                <a:noFill/>
              </a:ln>
              <a:effectLst/>
            </c:spPr>
            <c:extLst xmlns:c16r2="http://schemas.microsoft.com/office/drawing/2015/06/chart">
              <c:ext xmlns:c16="http://schemas.microsoft.com/office/drawing/2014/chart" uri="{C3380CC4-5D6E-409C-BE32-E72D297353CC}">
                <c16:uniqueId val="{0000002A-C66E-4C73-AE2F-10D41D081362}"/>
              </c:ext>
            </c:extLst>
          </c:dPt>
          <c:cat>
            <c:strRef>
              <c:f>('VSC by RaceEth Table'!$A$6,'VSC by RaceEth Table'!$A$13,'VSC by RaceEth Table'!$A$20,'VSC by RaceEth Table'!$A$27,'VSC by RaceEth Table'!$A$34)</c:f>
              <c:strCache>
                <c:ptCount val="5"/>
                <c:pt idx="0">
                  <c:v>0:African American/Black</c:v>
                </c:pt>
                <c:pt idx="1">
                  <c:v>1:Asian/Native Hawaiian/other Pacific Islander</c:v>
                </c:pt>
                <c:pt idx="2">
                  <c:v>2:Hispanic, Latin(x)</c:v>
                </c:pt>
                <c:pt idx="3">
                  <c:v>3:White</c:v>
                </c:pt>
                <c:pt idx="4">
                  <c:v>4:Other</c:v>
                </c:pt>
              </c:strCache>
            </c:strRef>
          </c:cat>
          <c:val>
            <c:numRef>
              <c:f>('VSC by RaceEth Table'!$E$10,'VSC by RaceEth Table'!$E$17,'VSC by RaceEth Table'!$E$24,'VSC by RaceEth Table'!$E$31,'VSC by RaceEth Table'!$E$38)</c:f>
              <c:numCache>
                <c:formatCode>0.00</c:formatCode>
                <c:ptCount val="5"/>
                <c:pt idx="0">
                  <c:v>2.73501</c:v>
                </c:pt>
                <c:pt idx="1">
                  <c:v>-1.638480000000001</c:v>
                </c:pt>
                <c:pt idx="2">
                  <c:v>0.249580000000001</c:v>
                </c:pt>
                <c:pt idx="3">
                  <c:v>-1.344149999999999</c:v>
                </c:pt>
                <c:pt idx="4">
                  <c:v>1.77455</c:v>
                </c:pt>
              </c:numCache>
            </c:numRef>
          </c:val>
          <c:extLst xmlns:c16r2="http://schemas.microsoft.com/office/drawing/2015/06/chart">
            <c:ext xmlns:c16="http://schemas.microsoft.com/office/drawing/2014/chart" uri="{C3380CC4-5D6E-409C-BE32-E72D297353CC}">
              <c16:uniqueId val="{0000002B-C66E-4C73-AE2F-10D41D081362}"/>
            </c:ext>
          </c:extLst>
        </c:ser>
        <c:ser>
          <c:idx val="4"/>
          <c:order val="4"/>
          <c:tx>
            <c:v>Q5</c:v>
          </c:tx>
          <c:spPr>
            <a:solidFill>
              <a:schemeClr val="accent1">
                <a:shade val="53000"/>
              </a:schemeClr>
            </a:solidFill>
            <a:ln>
              <a:noFill/>
            </a:ln>
            <a:effectLst/>
          </c:spPr>
          <c:invertIfNegative val="0"/>
          <c:dPt>
            <c:idx val="0"/>
            <c:invertIfNegative val="0"/>
            <c:bubble3D val="0"/>
            <c:spPr>
              <a:solidFill>
                <a:srgbClr val="A9331F"/>
              </a:solidFill>
              <a:ln>
                <a:noFill/>
              </a:ln>
              <a:effectLst/>
            </c:spPr>
            <c:extLst xmlns:c16r2="http://schemas.microsoft.com/office/drawing/2015/06/chart">
              <c:ext xmlns:c16="http://schemas.microsoft.com/office/drawing/2014/chart" uri="{C3380CC4-5D6E-409C-BE32-E72D297353CC}">
                <c16:uniqueId val="{0000002D-C66E-4C73-AE2F-10D41D081362}"/>
              </c:ext>
            </c:extLst>
          </c:dPt>
          <c:dPt>
            <c:idx val="1"/>
            <c:invertIfNegative val="0"/>
            <c:bubble3D val="0"/>
            <c:spPr>
              <a:solidFill>
                <a:schemeClr val="tx1">
                  <a:lumMod val="75000"/>
                  <a:lumOff val="25000"/>
                </a:schemeClr>
              </a:solidFill>
              <a:ln>
                <a:noFill/>
              </a:ln>
              <a:effectLst/>
            </c:spPr>
            <c:extLst xmlns:c16r2="http://schemas.microsoft.com/office/drawing/2015/06/chart">
              <c:ext xmlns:c16="http://schemas.microsoft.com/office/drawing/2014/chart" uri="{C3380CC4-5D6E-409C-BE32-E72D297353CC}">
                <c16:uniqueId val="{0000002F-C66E-4C73-AE2F-10D41D081362}"/>
              </c:ext>
            </c:extLst>
          </c:dPt>
          <c:dPt>
            <c:idx val="2"/>
            <c:invertIfNegative val="0"/>
            <c:bubble3D val="0"/>
            <c:spPr>
              <a:solidFill>
                <a:srgbClr val="C49500"/>
              </a:solidFill>
              <a:ln>
                <a:noFill/>
              </a:ln>
              <a:effectLst/>
            </c:spPr>
            <c:extLst xmlns:c16r2="http://schemas.microsoft.com/office/drawing/2015/06/chart">
              <c:ext xmlns:c16="http://schemas.microsoft.com/office/drawing/2014/chart" uri="{C3380CC4-5D6E-409C-BE32-E72D297353CC}">
                <c16:uniqueId val="{00000031-C66E-4C73-AE2F-10D41D081362}"/>
              </c:ext>
            </c:extLst>
          </c:dPt>
          <c:dPt>
            <c:idx val="3"/>
            <c:invertIfNegative val="0"/>
            <c:bubble3D val="0"/>
            <c:spPr>
              <a:solidFill>
                <a:schemeClr val="tx2">
                  <a:lumMod val="50000"/>
                </a:schemeClr>
              </a:solidFill>
              <a:ln>
                <a:noFill/>
              </a:ln>
              <a:effectLst/>
            </c:spPr>
            <c:extLst xmlns:c16r2="http://schemas.microsoft.com/office/drawing/2015/06/chart">
              <c:ext xmlns:c16="http://schemas.microsoft.com/office/drawing/2014/chart" uri="{C3380CC4-5D6E-409C-BE32-E72D297353CC}">
                <c16:uniqueId val="{00000033-C66E-4C73-AE2F-10D41D081362}"/>
              </c:ext>
            </c:extLst>
          </c:dPt>
          <c:dPt>
            <c:idx val="4"/>
            <c:invertIfNegative val="0"/>
            <c:bubble3D val="0"/>
            <c:spPr>
              <a:solidFill>
                <a:schemeClr val="accent4">
                  <a:lumMod val="50000"/>
                </a:schemeClr>
              </a:solidFill>
              <a:ln>
                <a:noFill/>
              </a:ln>
              <a:effectLst/>
            </c:spPr>
            <c:extLst xmlns:c16r2="http://schemas.microsoft.com/office/drawing/2015/06/chart">
              <c:ext xmlns:c16="http://schemas.microsoft.com/office/drawing/2014/chart" uri="{C3380CC4-5D6E-409C-BE32-E72D297353CC}">
                <c16:uniqueId val="{00000035-C66E-4C73-AE2F-10D41D081362}"/>
              </c:ext>
            </c:extLst>
          </c:dPt>
          <c:cat>
            <c:strRef>
              <c:f>('VSC by RaceEth Table'!$A$6,'VSC by RaceEth Table'!$A$13,'VSC by RaceEth Table'!$A$20,'VSC by RaceEth Table'!$A$27,'VSC by RaceEth Table'!$A$34)</c:f>
              <c:strCache>
                <c:ptCount val="5"/>
                <c:pt idx="0">
                  <c:v>0:African American/Black</c:v>
                </c:pt>
                <c:pt idx="1">
                  <c:v>1:Asian/Native Hawaiian/other Pacific Islander</c:v>
                </c:pt>
                <c:pt idx="2">
                  <c:v>2:Hispanic, Latin(x)</c:v>
                </c:pt>
                <c:pt idx="3">
                  <c:v>3:White</c:v>
                </c:pt>
                <c:pt idx="4">
                  <c:v>4:Other</c:v>
                </c:pt>
              </c:strCache>
            </c:strRef>
          </c:cat>
          <c:val>
            <c:numRef>
              <c:f>('VSC by RaceEth Table'!$E$11,'VSC by RaceEth Table'!$E$18,'VSC by RaceEth Table'!$E$25,'VSC by RaceEth Table'!$E$32,'VSC by RaceEth Table'!$E$39)</c:f>
              <c:numCache>
                <c:formatCode>0.00</c:formatCode>
                <c:ptCount val="5"/>
                <c:pt idx="0">
                  <c:v>4.22499</c:v>
                </c:pt>
                <c:pt idx="1">
                  <c:v>-1.75375</c:v>
                </c:pt>
                <c:pt idx="2">
                  <c:v>0.98915</c:v>
                </c:pt>
                <c:pt idx="3">
                  <c:v>-0.70087</c:v>
                </c:pt>
                <c:pt idx="4">
                  <c:v>0.0502299999999997</c:v>
                </c:pt>
              </c:numCache>
            </c:numRef>
          </c:val>
          <c:extLst xmlns:c16r2="http://schemas.microsoft.com/office/drawing/2015/06/chart">
            <c:ext xmlns:c16="http://schemas.microsoft.com/office/drawing/2014/chart" uri="{C3380CC4-5D6E-409C-BE32-E72D297353CC}">
              <c16:uniqueId val="{00000036-C66E-4C73-AE2F-10D41D081362}"/>
            </c:ext>
          </c:extLst>
        </c:ser>
        <c:dLbls>
          <c:showLegendKey val="0"/>
          <c:showVal val="0"/>
          <c:showCatName val="0"/>
          <c:showSerName val="0"/>
          <c:showPercent val="0"/>
          <c:showBubbleSize val="0"/>
        </c:dLbls>
        <c:gapWidth val="100"/>
        <c:overlap val="-10"/>
        <c:axId val="-2107036856"/>
        <c:axId val="-2084936344"/>
      </c:barChart>
      <c:catAx>
        <c:axId val="-2107036856"/>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high"/>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en-US"/>
          </a:p>
        </c:txPr>
        <c:crossAx val="-2084936344"/>
        <c:crosses val="autoZero"/>
        <c:auto val="1"/>
        <c:lblAlgn val="ctr"/>
        <c:lblOffset val="100"/>
        <c:noMultiLvlLbl val="0"/>
      </c:catAx>
      <c:valAx>
        <c:axId val="-2084936344"/>
        <c:scaling>
          <c:orientation val="minMax"/>
          <c:max val="10.0"/>
          <c:min val="-8.0"/>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2107036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10.xml><?xml version="1.0" encoding="utf-8"?>
<cs:colorStyle xmlns:cs="http://schemas.microsoft.com/office/drawing/2012/chartStyle" xmlns:a="http://schemas.openxmlformats.org/drawingml/2006/main" meth="withinLinearReversed" id="21">
  <a:schemeClr val="accent1"/>
</cs:colorStyle>
</file>

<file path=ppt/charts/colors1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6">
  <a:schemeClr val="accent6"/>
</cs:colorStyle>
</file>

<file path=ppt/charts/colors6.xml><?xml version="1.0" encoding="utf-8"?>
<cs:colorStyle xmlns:cs="http://schemas.microsoft.com/office/drawing/2012/chartStyle" xmlns:a="http://schemas.openxmlformats.org/drawingml/2006/main" meth="withinLinearReversed" id="21">
  <a:schemeClr val="accent1"/>
</cs:colorStyle>
</file>

<file path=ppt/charts/colors7.xml><?xml version="1.0" encoding="utf-8"?>
<cs:colorStyle xmlns:cs="http://schemas.microsoft.com/office/drawing/2012/chartStyle" xmlns:a="http://schemas.openxmlformats.org/drawingml/2006/main" meth="withinLinearReversed" id="21">
  <a:schemeClr val="accent1"/>
</cs:colorStyle>
</file>

<file path=ppt/charts/colors8.xml><?xml version="1.0" encoding="utf-8"?>
<cs:colorStyle xmlns:cs="http://schemas.microsoft.com/office/drawing/2012/chartStyle" xmlns:a="http://schemas.openxmlformats.org/drawingml/2006/main" meth="withinLinearReversed" id="21">
  <a:schemeClr val="accent1"/>
</cs:colorStyle>
</file>

<file path=ppt/charts/colors9.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0.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9.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39CF91-B884-45F9-ABDF-AEDDFA85657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457670C-51B2-4D44-AB8F-8D3673E38336}">
      <dgm:prSet custT="1"/>
      <dgm:spPr>
        <a:solidFill>
          <a:schemeClr val="accent6"/>
        </a:solidFill>
      </dgm:spPr>
      <dgm:t>
        <a:bodyPr/>
        <a:lstStyle/>
        <a:p>
          <a:pPr rtl="0"/>
          <a:r>
            <a:rPr lang="en-US" sz="2400" b="1" dirty="0"/>
            <a:t>Holistic measure</a:t>
          </a:r>
          <a:endParaRPr lang="en-US" sz="2400" dirty="0"/>
        </a:p>
      </dgm:t>
    </dgm:pt>
    <dgm:pt modelId="{51D24E85-156C-45E8-8C87-59805A7B8BC7}" type="parTrans" cxnId="{88239267-628B-4CB9-88B6-192999B1ECE4}">
      <dgm:prSet/>
      <dgm:spPr/>
      <dgm:t>
        <a:bodyPr/>
        <a:lstStyle/>
        <a:p>
          <a:endParaRPr lang="en-US" sz="2000"/>
        </a:p>
      </dgm:t>
    </dgm:pt>
    <dgm:pt modelId="{71792DDB-3E67-4DDC-80AB-F9028865BBB0}" type="sibTrans" cxnId="{88239267-628B-4CB9-88B6-192999B1ECE4}">
      <dgm:prSet/>
      <dgm:spPr/>
      <dgm:t>
        <a:bodyPr/>
        <a:lstStyle/>
        <a:p>
          <a:endParaRPr lang="en-US" sz="2000"/>
        </a:p>
      </dgm:t>
    </dgm:pt>
    <dgm:pt modelId="{7A96C438-0161-4FF7-953C-4F02BE64074C}">
      <dgm:prSet custT="1"/>
      <dgm:spPr/>
      <dgm:t>
        <a:bodyPr/>
        <a:lstStyle/>
        <a:p>
          <a:pPr rtl="0"/>
          <a:r>
            <a:rPr lang="en-US" sz="2400" dirty="0">
              <a:solidFill>
                <a:schemeClr val="tx1">
                  <a:lumMod val="95000"/>
                  <a:lumOff val="5000"/>
                </a:schemeClr>
              </a:solidFill>
            </a:rPr>
            <a:t>Covers five developmental domains, 16 subdomains</a:t>
          </a:r>
        </a:p>
      </dgm:t>
    </dgm:pt>
    <dgm:pt modelId="{8EF240F9-81E9-4A4F-9DB3-1F3F466675F9}" type="parTrans" cxnId="{E210FBB8-DF4D-40B1-B24F-A13DDA36007F}">
      <dgm:prSet/>
      <dgm:spPr/>
      <dgm:t>
        <a:bodyPr/>
        <a:lstStyle/>
        <a:p>
          <a:endParaRPr lang="en-US" sz="2000"/>
        </a:p>
      </dgm:t>
    </dgm:pt>
    <dgm:pt modelId="{A1CEA26E-55BA-45B8-B941-04D45A75DDB3}" type="sibTrans" cxnId="{E210FBB8-DF4D-40B1-B24F-A13DDA36007F}">
      <dgm:prSet/>
      <dgm:spPr/>
      <dgm:t>
        <a:bodyPr/>
        <a:lstStyle/>
        <a:p>
          <a:endParaRPr lang="en-US" sz="2000"/>
        </a:p>
      </dgm:t>
    </dgm:pt>
    <dgm:pt modelId="{B898E8F8-7540-4B1A-B72C-AC256777B131}">
      <dgm:prSet custT="1"/>
      <dgm:spPr>
        <a:solidFill>
          <a:schemeClr val="accent6"/>
        </a:solidFill>
      </dgm:spPr>
      <dgm:t>
        <a:bodyPr/>
        <a:lstStyle/>
        <a:p>
          <a:pPr rtl="0"/>
          <a:r>
            <a:rPr lang="en-US" sz="2400" b="1"/>
            <a:t>Feasible to implement at scale</a:t>
          </a:r>
          <a:endParaRPr lang="en-US" sz="2400"/>
        </a:p>
      </dgm:t>
    </dgm:pt>
    <dgm:pt modelId="{EA1A9D89-8B65-4303-8281-E380B9976967}" type="parTrans" cxnId="{5A494FDD-BBAF-4F75-B531-6BC631549F0F}">
      <dgm:prSet/>
      <dgm:spPr/>
      <dgm:t>
        <a:bodyPr/>
        <a:lstStyle/>
        <a:p>
          <a:endParaRPr lang="en-US" sz="2000"/>
        </a:p>
      </dgm:t>
    </dgm:pt>
    <dgm:pt modelId="{E2A9C63C-25EE-4A8C-B1EA-7CBC9153DCA2}" type="sibTrans" cxnId="{5A494FDD-BBAF-4F75-B531-6BC631549F0F}">
      <dgm:prSet/>
      <dgm:spPr/>
      <dgm:t>
        <a:bodyPr/>
        <a:lstStyle/>
        <a:p>
          <a:endParaRPr lang="en-US" sz="2000"/>
        </a:p>
      </dgm:t>
    </dgm:pt>
    <dgm:pt modelId="{BEE6F0EF-3CA3-466F-8DE0-C055D4A773D8}">
      <dgm:prSet custT="1"/>
      <dgm:spPr/>
      <dgm:t>
        <a:bodyPr/>
        <a:lstStyle/>
        <a:p>
          <a:pPr rtl="0"/>
          <a:r>
            <a:rPr lang="en-US" sz="2400" dirty="0">
              <a:solidFill>
                <a:schemeClr val="tx1">
                  <a:lumMod val="95000"/>
                  <a:lumOff val="5000"/>
                </a:schemeClr>
              </a:solidFill>
            </a:rPr>
            <a:t>Collected once every 3 years by K </a:t>
          </a:r>
          <a:r>
            <a:rPr lang="en-US" sz="2400" dirty="0" smtClean="0">
              <a:solidFill>
                <a:schemeClr val="tx1">
                  <a:lumMod val="95000"/>
                  <a:lumOff val="5000"/>
                </a:schemeClr>
              </a:solidFill>
            </a:rPr>
            <a:t>teachers online, recall</a:t>
          </a:r>
          <a:endParaRPr lang="en-US" sz="2400" dirty="0">
            <a:solidFill>
              <a:schemeClr val="tx1">
                <a:lumMod val="95000"/>
                <a:lumOff val="5000"/>
              </a:schemeClr>
            </a:solidFill>
          </a:endParaRPr>
        </a:p>
      </dgm:t>
    </dgm:pt>
    <dgm:pt modelId="{828B6D7B-4078-423E-9F9B-D567EF493800}" type="parTrans" cxnId="{6DBE2D22-A6AF-4B2B-8906-57D7A59F4D0D}">
      <dgm:prSet/>
      <dgm:spPr/>
      <dgm:t>
        <a:bodyPr/>
        <a:lstStyle/>
        <a:p>
          <a:endParaRPr lang="en-US" sz="2000"/>
        </a:p>
      </dgm:t>
    </dgm:pt>
    <dgm:pt modelId="{779AB2C1-91CC-48A3-AA4B-D40040548CEB}" type="sibTrans" cxnId="{6DBE2D22-A6AF-4B2B-8906-57D7A59F4D0D}">
      <dgm:prSet/>
      <dgm:spPr/>
      <dgm:t>
        <a:bodyPr/>
        <a:lstStyle/>
        <a:p>
          <a:endParaRPr lang="en-US" sz="2000"/>
        </a:p>
      </dgm:t>
    </dgm:pt>
    <dgm:pt modelId="{1ACCD7E2-AE70-4899-B9A6-100F800EF514}">
      <dgm:prSet custT="1"/>
      <dgm:spPr>
        <a:solidFill>
          <a:schemeClr val="accent6"/>
        </a:solidFill>
      </dgm:spPr>
      <dgm:t>
        <a:bodyPr/>
        <a:lstStyle/>
        <a:p>
          <a:pPr rtl="0"/>
          <a:r>
            <a:rPr lang="en-US" sz="2400" b="1" dirty="0"/>
            <a:t>Internationally validated</a:t>
          </a:r>
          <a:endParaRPr lang="en-US" sz="2400" dirty="0"/>
        </a:p>
      </dgm:t>
    </dgm:pt>
    <dgm:pt modelId="{A7804670-D946-4FEE-9979-BB6880EC67EF}" type="parTrans" cxnId="{737942AC-5274-4751-9560-EF17A9940F06}">
      <dgm:prSet/>
      <dgm:spPr/>
      <dgm:t>
        <a:bodyPr/>
        <a:lstStyle/>
        <a:p>
          <a:endParaRPr lang="en-US" sz="2000"/>
        </a:p>
      </dgm:t>
    </dgm:pt>
    <dgm:pt modelId="{1F8C125E-CA0C-4D2A-948E-CF8E2554C933}" type="sibTrans" cxnId="{737942AC-5274-4751-9560-EF17A9940F06}">
      <dgm:prSet/>
      <dgm:spPr/>
      <dgm:t>
        <a:bodyPr/>
        <a:lstStyle/>
        <a:p>
          <a:endParaRPr lang="en-US" sz="2000"/>
        </a:p>
      </dgm:t>
    </dgm:pt>
    <dgm:pt modelId="{6C370FA7-F843-4622-8E26-22758EC551C9}">
      <dgm:prSet custT="1"/>
      <dgm:spPr/>
      <dgm:t>
        <a:bodyPr/>
        <a:lstStyle/>
        <a:p>
          <a:pPr rtl="0"/>
          <a:r>
            <a:rPr lang="en-US" sz="2400" dirty="0">
              <a:solidFill>
                <a:schemeClr val="tx1">
                  <a:lumMod val="95000"/>
                  <a:lumOff val="5000"/>
                </a:schemeClr>
              </a:solidFill>
            </a:rPr>
            <a:t>Developed at McMasters University, Canada</a:t>
          </a:r>
        </a:p>
      </dgm:t>
    </dgm:pt>
    <dgm:pt modelId="{4CE9C088-76BC-4890-B494-35F3FB71D8A7}" type="parTrans" cxnId="{318FEE49-DA05-4A73-9FC8-14B46BB2E1CE}">
      <dgm:prSet/>
      <dgm:spPr/>
      <dgm:t>
        <a:bodyPr/>
        <a:lstStyle/>
        <a:p>
          <a:endParaRPr lang="en-US" sz="2000"/>
        </a:p>
      </dgm:t>
    </dgm:pt>
    <dgm:pt modelId="{C72363F2-A566-4219-B7D8-DF9E0A1275F3}" type="sibTrans" cxnId="{318FEE49-DA05-4A73-9FC8-14B46BB2E1CE}">
      <dgm:prSet/>
      <dgm:spPr/>
      <dgm:t>
        <a:bodyPr/>
        <a:lstStyle/>
        <a:p>
          <a:endParaRPr lang="en-US" sz="2000"/>
        </a:p>
      </dgm:t>
    </dgm:pt>
    <dgm:pt modelId="{1923AB4E-FE6C-4EB3-9A0D-F19E6AA9620F}">
      <dgm:prSet custT="1"/>
      <dgm:spPr/>
      <dgm:t>
        <a:bodyPr/>
        <a:lstStyle/>
        <a:p>
          <a:pPr rtl="0"/>
          <a:r>
            <a:rPr lang="en-US" sz="2400" dirty="0">
              <a:solidFill>
                <a:schemeClr val="tx1">
                  <a:lumMod val="95000"/>
                  <a:lumOff val="5000"/>
                </a:schemeClr>
              </a:solidFill>
            </a:rPr>
            <a:t>Successfully used in over 15 </a:t>
          </a:r>
          <a:r>
            <a:rPr lang="en-US" sz="2400" dirty="0" smtClean="0">
              <a:solidFill>
                <a:schemeClr val="tx1">
                  <a:lumMod val="95000"/>
                  <a:lumOff val="5000"/>
                </a:schemeClr>
              </a:solidFill>
            </a:rPr>
            <a:t>countries, across Canada, national indicator in Australia </a:t>
          </a:r>
          <a:endParaRPr lang="en-US" sz="2400" dirty="0">
            <a:solidFill>
              <a:schemeClr val="tx1">
                <a:lumMod val="95000"/>
                <a:lumOff val="5000"/>
              </a:schemeClr>
            </a:solidFill>
          </a:endParaRPr>
        </a:p>
      </dgm:t>
    </dgm:pt>
    <dgm:pt modelId="{25DF7154-208C-48FF-8DBE-C7CDF1B879CE}" type="parTrans" cxnId="{F4AC4979-4845-41E6-88DB-D58607CB21B2}">
      <dgm:prSet/>
      <dgm:spPr/>
      <dgm:t>
        <a:bodyPr/>
        <a:lstStyle/>
        <a:p>
          <a:endParaRPr lang="en-US" sz="2000"/>
        </a:p>
      </dgm:t>
    </dgm:pt>
    <dgm:pt modelId="{FBDF375D-E558-4DA5-B9B0-06B34A846CA0}" type="sibTrans" cxnId="{F4AC4979-4845-41E6-88DB-D58607CB21B2}">
      <dgm:prSet/>
      <dgm:spPr/>
      <dgm:t>
        <a:bodyPr/>
        <a:lstStyle/>
        <a:p>
          <a:endParaRPr lang="en-US" sz="2000"/>
        </a:p>
      </dgm:t>
    </dgm:pt>
    <dgm:pt modelId="{40281E47-BEDA-4A40-A0A5-0B6B8AFFC89A}">
      <dgm:prSet custT="1"/>
      <dgm:spPr/>
      <dgm:t>
        <a:bodyPr/>
        <a:lstStyle/>
        <a:p>
          <a:pPr rtl="0"/>
          <a:r>
            <a:rPr lang="en-US" sz="2400" dirty="0">
              <a:solidFill>
                <a:schemeClr val="tx1">
                  <a:lumMod val="95000"/>
                  <a:lumOff val="5000"/>
                </a:schemeClr>
              </a:solidFill>
            </a:rPr>
            <a:t>Strong reliability and validity</a:t>
          </a:r>
        </a:p>
      </dgm:t>
    </dgm:pt>
    <dgm:pt modelId="{A284D97F-C8A0-4190-BBFF-7EEF28B535A9}" type="parTrans" cxnId="{A826CCBB-142E-4800-BF29-243C9B7D5BEE}">
      <dgm:prSet/>
      <dgm:spPr/>
      <dgm:t>
        <a:bodyPr/>
        <a:lstStyle/>
        <a:p>
          <a:endParaRPr lang="en-US" sz="2000"/>
        </a:p>
      </dgm:t>
    </dgm:pt>
    <dgm:pt modelId="{35467085-4C29-45A4-8AB1-04986707E0CE}" type="sibTrans" cxnId="{A826CCBB-142E-4800-BF29-243C9B7D5BEE}">
      <dgm:prSet/>
      <dgm:spPr/>
      <dgm:t>
        <a:bodyPr/>
        <a:lstStyle/>
        <a:p>
          <a:endParaRPr lang="en-US" sz="2000"/>
        </a:p>
      </dgm:t>
    </dgm:pt>
    <dgm:pt modelId="{E53D679E-4910-41FC-B36E-3BAAB2731ED9}">
      <dgm:prSet custT="1"/>
      <dgm:spPr/>
      <dgm:t>
        <a:bodyPr/>
        <a:lstStyle/>
        <a:p>
          <a:pPr rtl="0"/>
          <a:r>
            <a:rPr lang="en-US" sz="2400" dirty="0">
              <a:solidFill>
                <a:schemeClr val="tx1">
                  <a:lumMod val="95000"/>
                  <a:lumOff val="5000"/>
                </a:schemeClr>
              </a:solidFill>
            </a:rPr>
            <a:t>EDI Predicts later standardized test scores </a:t>
          </a:r>
        </a:p>
      </dgm:t>
    </dgm:pt>
    <dgm:pt modelId="{F228CAC8-02CB-48EE-BF67-A02FDD1130E7}" type="parTrans" cxnId="{E4F8C5D1-72C3-4F1F-83FF-3FA1A1F82050}">
      <dgm:prSet/>
      <dgm:spPr/>
      <dgm:t>
        <a:bodyPr/>
        <a:lstStyle/>
        <a:p>
          <a:endParaRPr lang="en-US" sz="2000"/>
        </a:p>
      </dgm:t>
    </dgm:pt>
    <dgm:pt modelId="{EA0E91EE-FE8B-4FE1-8603-FADC0A8A1797}" type="sibTrans" cxnId="{E4F8C5D1-72C3-4F1F-83FF-3FA1A1F82050}">
      <dgm:prSet/>
      <dgm:spPr/>
      <dgm:t>
        <a:bodyPr/>
        <a:lstStyle/>
        <a:p>
          <a:endParaRPr lang="en-US" sz="2000"/>
        </a:p>
      </dgm:t>
    </dgm:pt>
    <dgm:pt modelId="{8D80FC94-EA4E-45DE-966E-DEEB9C8941C8}" type="pres">
      <dgm:prSet presAssocID="{7C39CF91-B884-45F9-ABDF-AEDDFA85657C}" presName="linear" presStyleCnt="0">
        <dgm:presLayoutVars>
          <dgm:dir/>
          <dgm:animLvl val="lvl"/>
          <dgm:resizeHandles val="exact"/>
        </dgm:presLayoutVars>
      </dgm:prSet>
      <dgm:spPr/>
      <dgm:t>
        <a:bodyPr/>
        <a:lstStyle/>
        <a:p>
          <a:endParaRPr lang="en-US"/>
        </a:p>
      </dgm:t>
    </dgm:pt>
    <dgm:pt modelId="{BFAF4BCB-E543-40E7-ADCF-B7B51DB62A3A}" type="pres">
      <dgm:prSet presAssocID="{B457670C-51B2-4D44-AB8F-8D3673E38336}" presName="parentLin" presStyleCnt="0"/>
      <dgm:spPr/>
    </dgm:pt>
    <dgm:pt modelId="{33202B04-3E19-482D-BFD6-BC440861A920}" type="pres">
      <dgm:prSet presAssocID="{B457670C-51B2-4D44-AB8F-8D3673E38336}" presName="parentLeftMargin" presStyleLbl="node1" presStyleIdx="0" presStyleCnt="3"/>
      <dgm:spPr/>
      <dgm:t>
        <a:bodyPr/>
        <a:lstStyle/>
        <a:p>
          <a:endParaRPr lang="en-US"/>
        </a:p>
      </dgm:t>
    </dgm:pt>
    <dgm:pt modelId="{4D02D6A0-AAF6-48BD-9B80-F54CD371E753}" type="pres">
      <dgm:prSet presAssocID="{B457670C-51B2-4D44-AB8F-8D3673E38336}" presName="parentText" presStyleLbl="node1" presStyleIdx="0" presStyleCnt="3" custScaleY="325362">
        <dgm:presLayoutVars>
          <dgm:chMax val="0"/>
          <dgm:bulletEnabled val="1"/>
        </dgm:presLayoutVars>
      </dgm:prSet>
      <dgm:spPr/>
      <dgm:t>
        <a:bodyPr/>
        <a:lstStyle/>
        <a:p>
          <a:endParaRPr lang="en-US"/>
        </a:p>
      </dgm:t>
    </dgm:pt>
    <dgm:pt modelId="{B84E5A33-6301-4C08-817F-3C4BC508B324}" type="pres">
      <dgm:prSet presAssocID="{B457670C-51B2-4D44-AB8F-8D3673E38336}" presName="negativeSpace" presStyleCnt="0"/>
      <dgm:spPr/>
    </dgm:pt>
    <dgm:pt modelId="{FD226876-4F18-45AD-90CD-4F98F5905533}" type="pres">
      <dgm:prSet presAssocID="{B457670C-51B2-4D44-AB8F-8D3673E38336}" presName="childText" presStyleLbl="conFgAcc1" presStyleIdx="0" presStyleCnt="3">
        <dgm:presLayoutVars>
          <dgm:bulletEnabled val="1"/>
        </dgm:presLayoutVars>
      </dgm:prSet>
      <dgm:spPr/>
      <dgm:t>
        <a:bodyPr/>
        <a:lstStyle/>
        <a:p>
          <a:endParaRPr lang="en-US"/>
        </a:p>
      </dgm:t>
    </dgm:pt>
    <dgm:pt modelId="{F28332B4-BA0A-4A20-951E-0F35F3B5E001}" type="pres">
      <dgm:prSet presAssocID="{71792DDB-3E67-4DDC-80AB-F9028865BBB0}" presName="spaceBetweenRectangles" presStyleCnt="0"/>
      <dgm:spPr/>
    </dgm:pt>
    <dgm:pt modelId="{3C3C1ED7-E336-44BC-BF94-00DB53189F77}" type="pres">
      <dgm:prSet presAssocID="{B898E8F8-7540-4B1A-B72C-AC256777B131}" presName="parentLin" presStyleCnt="0"/>
      <dgm:spPr/>
    </dgm:pt>
    <dgm:pt modelId="{F8E61970-E23D-4C6B-B16F-6A422E3343AB}" type="pres">
      <dgm:prSet presAssocID="{B898E8F8-7540-4B1A-B72C-AC256777B131}" presName="parentLeftMargin" presStyleLbl="node1" presStyleIdx="0" presStyleCnt="3"/>
      <dgm:spPr/>
      <dgm:t>
        <a:bodyPr/>
        <a:lstStyle/>
        <a:p>
          <a:endParaRPr lang="en-US"/>
        </a:p>
      </dgm:t>
    </dgm:pt>
    <dgm:pt modelId="{9EE0BE66-00CA-42AA-8566-7AE157DBD131}" type="pres">
      <dgm:prSet presAssocID="{B898E8F8-7540-4B1A-B72C-AC256777B131}" presName="parentText" presStyleLbl="node1" presStyleIdx="1" presStyleCnt="3" custScaleY="306986">
        <dgm:presLayoutVars>
          <dgm:chMax val="0"/>
          <dgm:bulletEnabled val="1"/>
        </dgm:presLayoutVars>
      </dgm:prSet>
      <dgm:spPr/>
      <dgm:t>
        <a:bodyPr/>
        <a:lstStyle/>
        <a:p>
          <a:endParaRPr lang="en-US"/>
        </a:p>
      </dgm:t>
    </dgm:pt>
    <dgm:pt modelId="{2D79BB3F-3A3F-46D2-A044-C375D56DEA13}" type="pres">
      <dgm:prSet presAssocID="{B898E8F8-7540-4B1A-B72C-AC256777B131}" presName="negativeSpace" presStyleCnt="0"/>
      <dgm:spPr/>
    </dgm:pt>
    <dgm:pt modelId="{9A2D0A03-DC85-4370-BE65-9490CCF5040B}" type="pres">
      <dgm:prSet presAssocID="{B898E8F8-7540-4B1A-B72C-AC256777B131}" presName="childText" presStyleLbl="conFgAcc1" presStyleIdx="1" presStyleCnt="3">
        <dgm:presLayoutVars>
          <dgm:bulletEnabled val="1"/>
        </dgm:presLayoutVars>
      </dgm:prSet>
      <dgm:spPr/>
      <dgm:t>
        <a:bodyPr/>
        <a:lstStyle/>
        <a:p>
          <a:endParaRPr lang="en-US"/>
        </a:p>
      </dgm:t>
    </dgm:pt>
    <dgm:pt modelId="{2480620A-DFD4-439C-A7CE-A26967C1FBD2}" type="pres">
      <dgm:prSet presAssocID="{E2A9C63C-25EE-4A8C-B1EA-7CBC9153DCA2}" presName="spaceBetweenRectangles" presStyleCnt="0"/>
      <dgm:spPr/>
    </dgm:pt>
    <dgm:pt modelId="{91009AFB-F71A-47FE-8A35-3A8537AE1153}" type="pres">
      <dgm:prSet presAssocID="{1ACCD7E2-AE70-4899-B9A6-100F800EF514}" presName="parentLin" presStyleCnt="0"/>
      <dgm:spPr/>
    </dgm:pt>
    <dgm:pt modelId="{1CF0ADCE-89E1-4047-A448-DF6DD1767A93}" type="pres">
      <dgm:prSet presAssocID="{1ACCD7E2-AE70-4899-B9A6-100F800EF514}" presName="parentLeftMargin" presStyleLbl="node1" presStyleIdx="1" presStyleCnt="3"/>
      <dgm:spPr/>
      <dgm:t>
        <a:bodyPr/>
        <a:lstStyle/>
        <a:p>
          <a:endParaRPr lang="en-US"/>
        </a:p>
      </dgm:t>
    </dgm:pt>
    <dgm:pt modelId="{E089EB60-65E3-4A43-9586-69315D71910C}" type="pres">
      <dgm:prSet presAssocID="{1ACCD7E2-AE70-4899-B9A6-100F800EF514}" presName="parentText" presStyleLbl="node1" presStyleIdx="2" presStyleCnt="3" custScaleY="315274">
        <dgm:presLayoutVars>
          <dgm:chMax val="0"/>
          <dgm:bulletEnabled val="1"/>
        </dgm:presLayoutVars>
      </dgm:prSet>
      <dgm:spPr/>
      <dgm:t>
        <a:bodyPr/>
        <a:lstStyle/>
        <a:p>
          <a:endParaRPr lang="en-US"/>
        </a:p>
      </dgm:t>
    </dgm:pt>
    <dgm:pt modelId="{F5E97D92-2D8C-4A06-B50C-53456B51CE2B}" type="pres">
      <dgm:prSet presAssocID="{1ACCD7E2-AE70-4899-B9A6-100F800EF514}" presName="negativeSpace" presStyleCnt="0"/>
      <dgm:spPr/>
    </dgm:pt>
    <dgm:pt modelId="{FD45D895-249B-4ABF-A99E-A51727155444}" type="pres">
      <dgm:prSet presAssocID="{1ACCD7E2-AE70-4899-B9A6-100F800EF514}" presName="childText" presStyleLbl="conFgAcc1" presStyleIdx="2" presStyleCnt="3">
        <dgm:presLayoutVars>
          <dgm:bulletEnabled val="1"/>
        </dgm:presLayoutVars>
      </dgm:prSet>
      <dgm:spPr/>
      <dgm:t>
        <a:bodyPr/>
        <a:lstStyle/>
        <a:p>
          <a:endParaRPr lang="en-US"/>
        </a:p>
      </dgm:t>
    </dgm:pt>
  </dgm:ptLst>
  <dgm:cxnLst>
    <dgm:cxn modelId="{BC642592-01EB-4044-8713-C3BC6279B30F}" type="presOf" srcId="{B457670C-51B2-4D44-AB8F-8D3673E38336}" destId="{33202B04-3E19-482D-BFD6-BC440861A920}" srcOrd="0" destOrd="0" presId="urn:microsoft.com/office/officeart/2005/8/layout/list1"/>
    <dgm:cxn modelId="{F4AC4979-4845-41E6-88DB-D58607CB21B2}" srcId="{1ACCD7E2-AE70-4899-B9A6-100F800EF514}" destId="{1923AB4E-FE6C-4EB3-9A0D-F19E6AA9620F}" srcOrd="1" destOrd="0" parTransId="{25DF7154-208C-48FF-8DBE-C7CDF1B879CE}" sibTransId="{FBDF375D-E558-4DA5-B9B0-06B34A846CA0}"/>
    <dgm:cxn modelId="{2AC789CA-77CE-4A73-B5C4-10AFA2B9A2CC}" type="presOf" srcId="{1923AB4E-FE6C-4EB3-9A0D-F19E6AA9620F}" destId="{FD45D895-249B-4ABF-A99E-A51727155444}" srcOrd="0" destOrd="1" presId="urn:microsoft.com/office/officeart/2005/8/layout/list1"/>
    <dgm:cxn modelId="{E210FBB8-DF4D-40B1-B24F-A13DDA36007F}" srcId="{B457670C-51B2-4D44-AB8F-8D3673E38336}" destId="{7A96C438-0161-4FF7-953C-4F02BE64074C}" srcOrd="0" destOrd="0" parTransId="{8EF240F9-81E9-4A4F-9DB3-1F3F466675F9}" sibTransId="{A1CEA26E-55BA-45B8-B941-04D45A75DDB3}"/>
    <dgm:cxn modelId="{95130D1A-1FA2-4D68-9353-2B807B372AAB}" type="presOf" srcId="{6C370FA7-F843-4622-8E26-22758EC551C9}" destId="{FD45D895-249B-4ABF-A99E-A51727155444}" srcOrd="0" destOrd="0" presId="urn:microsoft.com/office/officeart/2005/8/layout/list1"/>
    <dgm:cxn modelId="{6DBE2D22-A6AF-4B2B-8906-57D7A59F4D0D}" srcId="{B898E8F8-7540-4B1A-B72C-AC256777B131}" destId="{BEE6F0EF-3CA3-466F-8DE0-C055D4A773D8}" srcOrd="0" destOrd="0" parTransId="{828B6D7B-4078-423E-9F9B-D567EF493800}" sibTransId="{779AB2C1-91CC-48A3-AA4B-D40040548CEB}"/>
    <dgm:cxn modelId="{2D63CCF8-D613-44E4-8FB6-6D2A9D3C8BDD}" type="presOf" srcId="{1ACCD7E2-AE70-4899-B9A6-100F800EF514}" destId="{1CF0ADCE-89E1-4047-A448-DF6DD1767A93}" srcOrd="0" destOrd="0" presId="urn:microsoft.com/office/officeart/2005/8/layout/list1"/>
    <dgm:cxn modelId="{A826CCBB-142E-4800-BF29-243C9B7D5BEE}" srcId="{1ACCD7E2-AE70-4899-B9A6-100F800EF514}" destId="{40281E47-BEDA-4A40-A0A5-0B6B8AFFC89A}" srcOrd="2" destOrd="0" parTransId="{A284D97F-C8A0-4190-BBFF-7EEF28B535A9}" sibTransId="{35467085-4C29-45A4-8AB1-04986707E0CE}"/>
    <dgm:cxn modelId="{E4F8C5D1-72C3-4F1F-83FF-3FA1A1F82050}" srcId="{1ACCD7E2-AE70-4899-B9A6-100F800EF514}" destId="{E53D679E-4910-41FC-B36E-3BAAB2731ED9}" srcOrd="3" destOrd="0" parTransId="{F228CAC8-02CB-48EE-BF67-A02FDD1130E7}" sibTransId="{EA0E91EE-FE8B-4FE1-8603-FADC0A8A1797}"/>
    <dgm:cxn modelId="{5AEF6B27-CD80-4ECA-B4F3-E09ED650CE64}" type="presOf" srcId="{B457670C-51B2-4D44-AB8F-8D3673E38336}" destId="{4D02D6A0-AAF6-48BD-9B80-F54CD371E753}" srcOrd="1" destOrd="0" presId="urn:microsoft.com/office/officeart/2005/8/layout/list1"/>
    <dgm:cxn modelId="{B13CC8B2-DCA2-4C15-ABE2-414FDAD30B2D}" type="presOf" srcId="{B898E8F8-7540-4B1A-B72C-AC256777B131}" destId="{F8E61970-E23D-4C6B-B16F-6A422E3343AB}" srcOrd="0" destOrd="0" presId="urn:microsoft.com/office/officeart/2005/8/layout/list1"/>
    <dgm:cxn modelId="{5A494FDD-BBAF-4F75-B531-6BC631549F0F}" srcId="{7C39CF91-B884-45F9-ABDF-AEDDFA85657C}" destId="{B898E8F8-7540-4B1A-B72C-AC256777B131}" srcOrd="1" destOrd="0" parTransId="{EA1A9D89-8B65-4303-8281-E380B9976967}" sibTransId="{E2A9C63C-25EE-4A8C-B1EA-7CBC9153DCA2}"/>
    <dgm:cxn modelId="{88239267-628B-4CB9-88B6-192999B1ECE4}" srcId="{7C39CF91-B884-45F9-ABDF-AEDDFA85657C}" destId="{B457670C-51B2-4D44-AB8F-8D3673E38336}" srcOrd="0" destOrd="0" parTransId="{51D24E85-156C-45E8-8C87-59805A7B8BC7}" sibTransId="{71792DDB-3E67-4DDC-80AB-F9028865BBB0}"/>
    <dgm:cxn modelId="{E0B01904-04F8-4F6C-8F3F-0DC91CE34D59}" type="presOf" srcId="{BEE6F0EF-3CA3-466F-8DE0-C055D4A773D8}" destId="{9A2D0A03-DC85-4370-BE65-9490CCF5040B}" srcOrd="0" destOrd="0" presId="urn:microsoft.com/office/officeart/2005/8/layout/list1"/>
    <dgm:cxn modelId="{03F08483-78A7-4C8A-B027-4C8755D3BC3A}" type="presOf" srcId="{7A96C438-0161-4FF7-953C-4F02BE64074C}" destId="{FD226876-4F18-45AD-90CD-4F98F5905533}" srcOrd="0" destOrd="0" presId="urn:microsoft.com/office/officeart/2005/8/layout/list1"/>
    <dgm:cxn modelId="{488A07C5-2D21-4FD9-9C18-F1DF5A0C0859}" type="presOf" srcId="{E53D679E-4910-41FC-B36E-3BAAB2731ED9}" destId="{FD45D895-249B-4ABF-A99E-A51727155444}" srcOrd="0" destOrd="3" presId="urn:microsoft.com/office/officeart/2005/8/layout/list1"/>
    <dgm:cxn modelId="{1ECAE508-893E-4D37-9FFF-4CC3911A1B83}" type="presOf" srcId="{40281E47-BEDA-4A40-A0A5-0B6B8AFFC89A}" destId="{FD45D895-249B-4ABF-A99E-A51727155444}" srcOrd="0" destOrd="2" presId="urn:microsoft.com/office/officeart/2005/8/layout/list1"/>
    <dgm:cxn modelId="{737942AC-5274-4751-9560-EF17A9940F06}" srcId="{7C39CF91-B884-45F9-ABDF-AEDDFA85657C}" destId="{1ACCD7E2-AE70-4899-B9A6-100F800EF514}" srcOrd="2" destOrd="0" parTransId="{A7804670-D946-4FEE-9979-BB6880EC67EF}" sibTransId="{1F8C125E-CA0C-4D2A-948E-CF8E2554C933}"/>
    <dgm:cxn modelId="{318FEE49-DA05-4A73-9FC8-14B46BB2E1CE}" srcId="{1ACCD7E2-AE70-4899-B9A6-100F800EF514}" destId="{6C370FA7-F843-4622-8E26-22758EC551C9}" srcOrd="0" destOrd="0" parTransId="{4CE9C088-76BC-4890-B494-35F3FB71D8A7}" sibTransId="{C72363F2-A566-4219-B7D8-DF9E0A1275F3}"/>
    <dgm:cxn modelId="{8A9C2349-4315-4026-8B7D-1D7A80A99A9D}" type="presOf" srcId="{B898E8F8-7540-4B1A-B72C-AC256777B131}" destId="{9EE0BE66-00CA-42AA-8566-7AE157DBD131}" srcOrd="1" destOrd="0" presId="urn:microsoft.com/office/officeart/2005/8/layout/list1"/>
    <dgm:cxn modelId="{D5DC096C-4364-41F3-9B60-56C1A1284B0C}" type="presOf" srcId="{7C39CF91-B884-45F9-ABDF-AEDDFA85657C}" destId="{8D80FC94-EA4E-45DE-966E-DEEB9C8941C8}" srcOrd="0" destOrd="0" presId="urn:microsoft.com/office/officeart/2005/8/layout/list1"/>
    <dgm:cxn modelId="{B5BF5829-8422-444E-92F1-61C8B8DDDE06}" type="presOf" srcId="{1ACCD7E2-AE70-4899-B9A6-100F800EF514}" destId="{E089EB60-65E3-4A43-9586-69315D71910C}" srcOrd="1" destOrd="0" presId="urn:microsoft.com/office/officeart/2005/8/layout/list1"/>
    <dgm:cxn modelId="{42468BD5-DB14-46DE-A472-18C2504F953F}" type="presParOf" srcId="{8D80FC94-EA4E-45DE-966E-DEEB9C8941C8}" destId="{BFAF4BCB-E543-40E7-ADCF-B7B51DB62A3A}" srcOrd="0" destOrd="0" presId="urn:microsoft.com/office/officeart/2005/8/layout/list1"/>
    <dgm:cxn modelId="{B9BD0413-1631-4D65-B883-8130C1DF4A15}" type="presParOf" srcId="{BFAF4BCB-E543-40E7-ADCF-B7B51DB62A3A}" destId="{33202B04-3E19-482D-BFD6-BC440861A920}" srcOrd="0" destOrd="0" presId="urn:microsoft.com/office/officeart/2005/8/layout/list1"/>
    <dgm:cxn modelId="{65B300C6-4968-4597-800A-6D864736FD34}" type="presParOf" srcId="{BFAF4BCB-E543-40E7-ADCF-B7B51DB62A3A}" destId="{4D02D6A0-AAF6-48BD-9B80-F54CD371E753}" srcOrd="1" destOrd="0" presId="urn:microsoft.com/office/officeart/2005/8/layout/list1"/>
    <dgm:cxn modelId="{B4A5A7A2-4D97-4816-82EE-30D1DE6C551B}" type="presParOf" srcId="{8D80FC94-EA4E-45DE-966E-DEEB9C8941C8}" destId="{B84E5A33-6301-4C08-817F-3C4BC508B324}" srcOrd="1" destOrd="0" presId="urn:microsoft.com/office/officeart/2005/8/layout/list1"/>
    <dgm:cxn modelId="{0598E3A7-703E-4688-BBD7-0FBD0992CEDB}" type="presParOf" srcId="{8D80FC94-EA4E-45DE-966E-DEEB9C8941C8}" destId="{FD226876-4F18-45AD-90CD-4F98F5905533}" srcOrd="2" destOrd="0" presId="urn:microsoft.com/office/officeart/2005/8/layout/list1"/>
    <dgm:cxn modelId="{44125A11-F6D8-4ADD-81D0-AE64E3AB3167}" type="presParOf" srcId="{8D80FC94-EA4E-45DE-966E-DEEB9C8941C8}" destId="{F28332B4-BA0A-4A20-951E-0F35F3B5E001}" srcOrd="3" destOrd="0" presId="urn:microsoft.com/office/officeart/2005/8/layout/list1"/>
    <dgm:cxn modelId="{3E2A708C-80B7-41C3-A48D-2F975EB945FB}" type="presParOf" srcId="{8D80FC94-EA4E-45DE-966E-DEEB9C8941C8}" destId="{3C3C1ED7-E336-44BC-BF94-00DB53189F77}" srcOrd="4" destOrd="0" presId="urn:microsoft.com/office/officeart/2005/8/layout/list1"/>
    <dgm:cxn modelId="{570ACDA7-30C8-439B-A0FF-5FF6AAC27719}" type="presParOf" srcId="{3C3C1ED7-E336-44BC-BF94-00DB53189F77}" destId="{F8E61970-E23D-4C6B-B16F-6A422E3343AB}" srcOrd="0" destOrd="0" presId="urn:microsoft.com/office/officeart/2005/8/layout/list1"/>
    <dgm:cxn modelId="{1147504D-69B6-42B7-A832-9A0008AD57C0}" type="presParOf" srcId="{3C3C1ED7-E336-44BC-BF94-00DB53189F77}" destId="{9EE0BE66-00CA-42AA-8566-7AE157DBD131}" srcOrd="1" destOrd="0" presId="urn:microsoft.com/office/officeart/2005/8/layout/list1"/>
    <dgm:cxn modelId="{1AE44011-3767-443A-B592-2828649B7CC5}" type="presParOf" srcId="{8D80FC94-EA4E-45DE-966E-DEEB9C8941C8}" destId="{2D79BB3F-3A3F-46D2-A044-C375D56DEA13}" srcOrd="5" destOrd="0" presId="urn:microsoft.com/office/officeart/2005/8/layout/list1"/>
    <dgm:cxn modelId="{57821DB3-C48C-4250-9C7F-8F37692C82D8}" type="presParOf" srcId="{8D80FC94-EA4E-45DE-966E-DEEB9C8941C8}" destId="{9A2D0A03-DC85-4370-BE65-9490CCF5040B}" srcOrd="6" destOrd="0" presId="urn:microsoft.com/office/officeart/2005/8/layout/list1"/>
    <dgm:cxn modelId="{19D4BD14-BE20-43B5-978A-4DA502575145}" type="presParOf" srcId="{8D80FC94-EA4E-45DE-966E-DEEB9C8941C8}" destId="{2480620A-DFD4-439C-A7CE-A26967C1FBD2}" srcOrd="7" destOrd="0" presId="urn:microsoft.com/office/officeart/2005/8/layout/list1"/>
    <dgm:cxn modelId="{C39B00A1-9079-4FA0-B6F5-5D35D0F3F7F5}" type="presParOf" srcId="{8D80FC94-EA4E-45DE-966E-DEEB9C8941C8}" destId="{91009AFB-F71A-47FE-8A35-3A8537AE1153}" srcOrd="8" destOrd="0" presId="urn:microsoft.com/office/officeart/2005/8/layout/list1"/>
    <dgm:cxn modelId="{21DD2CFE-AFF8-491E-B4B2-99F45E33F0CD}" type="presParOf" srcId="{91009AFB-F71A-47FE-8A35-3A8537AE1153}" destId="{1CF0ADCE-89E1-4047-A448-DF6DD1767A93}" srcOrd="0" destOrd="0" presId="urn:microsoft.com/office/officeart/2005/8/layout/list1"/>
    <dgm:cxn modelId="{623C14C4-320B-4EAB-B1EB-C78B57503CCC}" type="presParOf" srcId="{91009AFB-F71A-47FE-8A35-3A8537AE1153}" destId="{E089EB60-65E3-4A43-9586-69315D71910C}" srcOrd="1" destOrd="0" presId="urn:microsoft.com/office/officeart/2005/8/layout/list1"/>
    <dgm:cxn modelId="{3928242F-ABE3-48DF-A25C-692DAEE43C86}" type="presParOf" srcId="{8D80FC94-EA4E-45DE-966E-DEEB9C8941C8}" destId="{F5E97D92-2D8C-4A06-B50C-53456B51CE2B}" srcOrd="9" destOrd="0" presId="urn:microsoft.com/office/officeart/2005/8/layout/list1"/>
    <dgm:cxn modelId="{17EFA603-09B5-4CCD-9EC2-7711CAD11D2C}" type="presParOf" srcId="{8D80FC94-EA4E-45DE-966E-DEEB9C8941C8}" destId="{FD45D895-249B-4ABF-A99E-A5172715544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DA6169-A8C9-4208-82AE-B479FC458862}" type="doc">
      <dgm:prSet loTypeId="urn:microsoft.com/office/officeart/2005/8/layout/equation2" loCatId="relationship" qsTypeId="urn:microsoft.com/office/officeart/2005/8/quickstyle/simple1" qsCatId="simple" csTypeId="urn:microsoft.com/office/officeart/2005/8/colors/colorful1" csCatId="colorful" phldr="1"/>
      <dgm:spPr/>
    </dgm:pt>
    <dgm:pt modelId="{A2B4872B-6E12-4A39-9B87-25919AA05782}">
      <dgm:prSet phldrT="[Text]" custT="1"/>
      <dgm:spPr/>
      <dgm:t>
        <a:bodyPr/>
        <a:lstStyle/>
        <a:p>
          <a:r>
            <a:rPr lang="en-US" sz="1800" dirty="0" smtClean="0">
              <a:solidFill>
                <a:schemeClr val="bg1"/>
              </a:solidFill>
            </a:rPr>
            <a:t>Community Contextual Factors</a:t>
          </a:r>
          <a:endParaRPr lang="en-US" sz="1800" dirty="0">
            <a:solidFill>
              <a:schemeClr val="bg1"/>
            </a:solidFill>
          </a:endParaRPr>
        </a:p>
      </dgm:t>
    </dgm:pt>
    <dgm:pt modelId="{6F87E246-7C60-4E99-8FF4-C0E58448A410}" type="parTrans" cxnId="{66C93CB6-78A1-429B-A460-1278651BBBB5}">
      <dgm:prSet/>
      <dgm:spPr/>
      <dgm:t>
        <a:bodyPr/>
        <a:lstStyle/>
        <a:p>
          <a:endParaRPr lang="en-US"/>
        </a:p>
      </dgm:t>
    </dgm:pt>
    <dgm:pt modelId="{63C20A21-EE05-4631-B968-DBE22D1A4F17}" type="sibTrans" cxnId="{66C93CB6-78A1-429B-A460-1278651BBBB5}">
      <dgm:prSet/>
      <dgm:spPr/>
      <dgm:t>
        <a:bodyPr/>
        <a:lstStyle/>
        <a:p>
          <a:endParaRPr lang="en-US"/>
        </a:p>
      </dgm:t>
    </dgm:pt>
    <dgm:pt modelId="{C2A26B97-CF71-425F-9F02-0EFC427F28AF}">
      <dgm:prSet phldrT="[Text]" custT="1"/>
      <dgm:spPr/>
      <dgm:t>
        <a:bodyPr/>
        <a:lstStyle/>
        <a:p>
          <a:r>
            <a:rPr lang="en-US" sz="1800" dirty="0" smtClean="0">
              <a:solidFill>
                <a:schemeClr val="bg1"/>
              </a:solidFill>
            </a:rPr>
            <a:t>Resident Collective Efficacy</a:t>
          </a:r>
          <a:endParaRPr lang="en-US" sz="1800" dirty="0">
            <a:solidFill>
              <a:schemeClr val="bg1"/>
            </a:solidFill>
          </a:endParaRPr>
        </a:p>
      </dgm:t>
    </dgm:pt>
    <dgm:pt modelId="{D1485D63-042B-4316-B266-9E127B592382}" type="parTrans" cxnId="{FAEBE36E-CB2C-48CE-A897-47AAFB94AC52}">
      <dgm:prSet/>
      <dgm:spPr/>
      <dgm:t>
        <a:bodyPr/>
        <a:lstStyle/>
        <a:p>
          <a:endParaRPr lang="en-US"/>
        </a:p>
      </dgm:t>
    </dgm:pt>
    <dgm:pt modelId="{0D50CFB7-6788-4D98-B96C-B57CE059CDAB}" type="sibTrans" cxnId="{FAEBE36E-CB2C-48CE-A897-47AAFB94AC52}">
      <dgm:prSet/>
      <dgm:spPr/>
      <dgm:t>
        <a:bodyPr/>
        <a:lstStyle/>
        <a:p>
          <a:endParaRPr lang="en-US"/>
        </a:p>
      </dgm:t>
    </dgm:pt>
    <dgm:pt modelId="{465F99E0-59DF-445B-B36D-F7AF342D607F}">
      <dgm:prSet phldrT="[Text]"/>
      <dgm:spPr/>
      <dgm:t>
        <a:bodyPr/>
        <a:lstStyle/>
        <a:p>
          <a:r>
            <a:rPr lang="en-US" dirty="0" smtClean="0"/>
            <a:t>Population Health Results</a:t>
          </a:r>
          <a:endParaRPr lang="en-US" dirty="0"/>
        </a:p>
      </dgm:t>
    </dgm:pt>
    <dgm:pt modelId="{D35AF61C-B904-456D-A17A-1BA4DEE3DDF3}" type="parTrans" cxnId="{9C7FB508-815B-4CE5-A50E-E7CB2247A228}">
      <dgm:prSet/>
      <dgm:spPr/>
      <dgm:t>
        <a:bodyPr/>
        <a:lstStyle/>
        <a:p>
          <a:endParaRPr lang="en-US"/>
        </a:p>
      </dgm:t>
    </dgm:pt>
    <dgm:pt modelId="{E65EA910-68A7-487C-99C1-DC9D43BD673C}" type="sibTrans" cxnId="{9C7FB508-815B-4CE5-A50E-E7CB2247A228}">
      <dgm:prSet/>
      <dgm:spPr/>
      <dgm:t>
        <a:bodyPr/>
        <a:lstStyle/>
        <a:p>
          <a:endParaRPr lang="en-US"/>
        </a:p>
      </dgm:t>
    </dgm:pt>
    <dgm:pt modelId="{2460C4ED-0F62-4797-A859-7CA056BB884D}">
      <dgm:prSet phldrT="[Text]" custT="1"/>
      <dgm:spPr/>
      <dgm:t>
        <a:bodyPr/>
        <a:lstStyle/>
        <a:p>
          <a:r>
            <a:rPr lang="en-US" sz="1800" dirty="0" smtClean="0">
              <a:solidFill>
                <a:schemeClr val="bg1"/>
              </a:solidFill>
            </a:rPr>
            <a:t>Community Systems Functioning</a:t>
          </a:r>
          <a:endParaRPr lang="en-US" sz="1800" dirty="0">
            <a:solidFill>
              <a:schemeClr val="bg1"/>
            </a:solidFill>
          </a:endParaRPr>
        </a:p>
      </dgm:t>
    </dgm:pt>
    <dgm:pt modelId="{FF847714-F1E7-4894-9F17-D41BE218DF97}" type="parTrans" cxnId="{5F46A1C7-F462-4EC5-832C-490D4B5BC579}">
      <dgm:prSet/>
      <dgm:spPr/>
      <dgm:t>
        <a:bodyPr/>
        <a:lstStyle/>
        <a:p>
          <a:endParaRPr lang="en-US"/>
        </a:p>
      </dgm:t>
    </dgm:pt>
    <dgm:pt modelId="{0838EC25-F233-4345-92C6-2D21C1A3A45A}" type="sibTrans" cxnId="{5F46A1C7-F462-4EC5-832C-490D4B5BC579}">
      <dgm:prSet/>
      <dgm:spPr/>
      <dgm:t>
        <a:bodyPr/>
        <a:lstStyle/>
        <a:p>
          <a:endParaRPr lang="en-US"/>
        </a:p>
      </dgm:t>
    </dgm:pt>
    <dgm:pt modelId="{186DB3B6-FBC7-4E37-85FA-FAD4396C36E6}" type="pres">
      <dgm:prSet presAssocID="{19DA6169-A8C9-4208-82AE-B479FC458862}" presName="Name0" presStyleCnt="0">
        <dgm:presLayoutVars>
          <dgm:dir/>
          <dgm:resizeHandles val="exact"/>
        </dgm:presLayoutVars>
      </dgm:prSet>
      <dgm:spPr/>
    </dgm:pt>
    <dgm:pt modelId="{381A1466-AAAD-4CFE-A8F6-98FA7627A431}" type="pres">
      <dgm:prSet presAssocID="{19DA6169-A8C9-4208-82AE-B479FC458862}" presName="vNodes" presStyleCnt="0"/>
      <dgm:spPr/>
    </dgm:pt>
    <dgm:pt modelId="{76F82817-35FB-4B52-93F8-F41D7BC4DB2D}" type="pres">
      <dgm:prSet presAssocID="{A2B4872B-6E12-4A39-9B87-25919AA05782}" presName="node" presStyleLbl="node1" presStyleIdx="0" presStyleCnt="4" custScaleX="157983">
        <dgm:presLayoutVars>
          <dgm:bulletEnabled val="1"/>
        </dgm:presLayoutVars>
      </dgm:prSet>
      <dgm:spPr/>
      <dgm:t>
        <a:bodyPr/>
        <a:lstStyle/>
        <a:p>
          <a:endParaRPr lang="en-US"/>
        </a:p>
      </dgm:t>
    </dgm:pt>
    <dgm:pt modelId="{4D661809-2FF9-4AA2-958E-F1F9AEB295C6}" type="pres">
      <dgm:prSet presAssocID="{63C20A21-EE05-4631-B968-DBE22D1A4F17}" presName="spacerT" presStyleCnt="0"/>
      <dgm:spPr/>
    </dgm:pt>
    <dgm:pt modelId="{47917787-9B18-491C-AD3B-3E28510F81AA}" type="pres">
      <dgm:prSet presAssocID="{63C20A21-EE05-4631-B968-DBE22D1A4F17}" presName="sibTrans" presStyleLbl="sibTrans2D1" presStyleIdx="0" presStyleCnt="3"/>
      <dgm:spPr/>
      <dgm:t>
        <a:bodyPr/>
        <a:lstStyle/>
        <a:p>
          <a:endParaRPr lang="en-US"/>
        </a:p>
      </dgm:t>
    </dgm:pt>
    <dgm:pt modelId="{590622AF-FA08-46B1-BFB1-5ACEE4ED58EB}" type="pres">
      <dgm:prSet presAssocID="{63C20A21-EE05-4631-B968-DBE22D1A4F17}" presName="spacerB" presStyleCnt="0"/>
      <dgm:spPr/>
    </dgm:pt>
    <dgm:pt modelId="{EDA91284-99F6-4E75-AE7B-83BBE93D2BD0}" type="pres">
      <dgm:prSet presAssocID="{C2A26B97-CF71-425F-9F02-0EFC427F28AF}" presName="node" presStyleLbl="node1" presStyleIdx="1" presStyleCnt="4" custScaleX="157983">
        <dgm:presLayoutVars>
          <dgm:bulletEnabled val="1"/>
        </dgm:presLayoutVars>
      </dgm:prSet>
      <dgm:spPr/>
      <dgm:t>
        <a:bodyPr/>
        <a:lstStyle/>
        <a:p>
          <a:endParaRPr lang="en-US"/>
        </a:p>
      </dgm:t>
    </dgm:pt>
    <dgm:pt modelId="{FE078350-8A64-4787-A960-B4B24CD35A11}" type="pres">
      <dgm:prSet presAssocID="{0D50CFB7-6788-4D98-B96C-B57CE059CDAB}" presName="spacerT" presStyleCnt="0"/>
      <dgm:spPr/>
    </dgm:pt>
    <dgm:pt modelId="{08D4F605-4809-4CFE-8254-E1D555F6363F}" type="pres">
      <dgm:prSet presAssocID="{0D50CFB7-6788-4D98-B96C-B57CE059CDAB}" presName="sibTrans" presStyleLbl="sibTrans2D1" presStyleIdx="1" presStyleCnt="3"/>
      <dgm:spPr/>
      <dgm:t>
        <a:bodyPr/>
        <a:lstStyle/>
        <a:p>
          <a:endParaRPr lang="en-US"/>
        </a:p>
      </dgm:t>
    </dgm:pt>
    <dgm:pt modelId="{7A3761C7-B3B2-4337-9C33-F8D770308B84}" type="pres">
      <dgm:prSet presAssocID="{0D50CFB7-6788-4D98-B96C-B57CE059CDAB}" presName="spacerB" presStyleCnt="0"/>
      <dgm:spPr/>
    </dgm:pt>
    <dgm:pt modelId="{4EAD40EB-B77B-4516-B9C7-5845A9022541}" type="pres">
      <dgm:prSet presAssocID="{2460C4ED-0F62-4797-A859-7CA056BB884D}" presName="node" presStyleLbl="node1" presStyleIdx="2" presStyleCnt="4" custScaleX="157983">
        <dgm:presLayoutVars>
          <dgm:bulletEnabled val="1"/>
        </dgm:presLayoutVars>
      </dgm:prSet>
      <dgm:spPr/>
      <dgm:t>
        <a:bodyPr/>
        <a:lstStyle/>
        <a:p>
          <a:endParaRPr lang="en-US"/>
        </a:p>
      </dgm:t>
    </dgm:pt>
    <dgm:pt modelId="{DECB68F3-F42B-4572-B238-6588A2CC63AA}" type="pres">
      <dgm:prSet presAssocID="{19DA6169-A8C9-4208-82AE-B479FC458862}" presName="sibTransLast" presStyleLbl="sibTrans2D1" presStyleIdx="2" presStyleCnt="3"/>
      <dgm:spPr/>
      <dgm:t>
        <a:bodyPr/>
        <a:lstStyle/>
        <a:p>
          <a:endParaRPr lang="en-US"/>
        </a:p>
      </dgm:t>
    </dgm:pt>
    <dgm:pt modelId="{C9B51C2D-F1B4-41A2-9FB0-C0B98291E3CA}" type="pres">
      <dgm:prSet presAssocID="{19DA6169-A8C9-4208-82AE-B479FC458862}" presName="connectorText" presStyleLbl="sibTrans2D1" presStyleIdx="2" presStyleCnt="3"/>
      <dgm:spPr/>
      <dgm:t>
        <a:bodyPr/>
        <a:lstStyle/>
        <a:p>
          <a:endParaRPr lang="en-US"/>
        </a:p>
      </dgm:t>
    </dgm:pt>
    <dgm:pt modelId="{023160AA-B864-4930-94E5-7F3A9674770F}" type="pres">
      <dgm:prSet presAssocID="{19DA6169-A8C9-4208-82AE-B479FC458862}" presName="lastNode" presStyleLbl="node1" presStyleIdx="3" presStyleCnt="4">
        <dgm:presLayoutVars>
          <dgm:bulletEnabled val="1"/>
        </dgm:presLayoutVars>
      </dgm:prSet>
      <dgm:spPr/>
      <dgm:t>
        <a:bodyPr/>
        <a:lstStyle/>
        <a:p>
          <a:endParaRPr lang="en-US"/>
        </a:p>
      </dgm:t>
    </dgm:pt>
  </dgm:ptLst>
  <dgm:cxnLst>
    <dgm:cxn modelId="{2E3BFF2A-5DEA-40ED-910A-593DCEB8D7CA}" type="presOf" srcId="{0838EC25-F233-4345-92C6-2D21C1A3A45A}" destId="{DECB68F3-F42B-4572-B238-6588A2CC63AA}" srcOrd="0" destOrd="0" presId="urn:microsoft.com/office/officeart/2005/8/layout/equation2"/>
    <dgm:cxn modelId="{66C93CB6-78A1-429B-A460-1278651BBBB5}" srcId="{19DA6169-A8C9-4208-82AE-B479FC458862}" destId="{A2B4872B-6E12-4A39-9B87-25919AA05782}" srcOrd="0" destOrd="0" parTransId="{6F87E246-7C60-4E99-8FF4-C0E58448A410}" sibTransId="{63C20A21-EE05-4631-B968-DBE22D1A4F17}"/>
    <dgm:cxn modelId="{10A41328-8477-49F2-AAA0-2D5205F59709}" type="presOf" srcId="{0D50CFB7-6788-4D98-B96C-B57CE059CDAB}" destId="{08D4F605-4809-4CFE-8254-E1D555F6363F}" srcOrd="0" destOrd="0" presId="urn:microsoft.com/office/officeart/2005/8/layout/equation2"/>
    <dgm:cxn modelId="{FAEBE36E-CB2C-48CE-A897-47AAFB94AC52}" srcId="{19DA6169-A8C9-4208-82AE-B479FC458862}" destId="{C2A26B97-CF71-425F-9F02-0EFC427F28AF}" srcOrd="1" destOrd="0" parTransId="{D1485D63-042B-4316-B266-9E127B592382}" sibTransId="{0D50CFB7-6788-4D98-B96C-B57CE059CDAB}"/>
    <dgm:cxn modelId="{042E96A8-E4C6-41D5-90AF-924009290F25}" type="presOf" srcId="{465F99E0-59DF-445B-B36D-F7AF342D607F}" destId="{023160AA-B864-4930-94E5-7F3A9674770F}" srcOrd="0" destOrd="0" presId="urn:microsoft.com/office/officeart/2005/8/layout/equation2"/>
    <dgm:cxn modelId="{B6815A42-D0B4-4F3D-BADE-535177AA4E98}" type="presOf" srcId="{A2B4872B-6E12-4A39-9B87-25919AA05782}" destId="{76F82817-35FB-4B52-93F8-F41D7BC4DB2D}" srcOrd="0" destOrd="0" presId="urn:microsoft.com/office/officeart/2005/8/layout/equation2"/>
    <dgm:cxn modelId="{9C7FB508-815B-4CE5-A50E-E7CB2247A228}" srcId="{19DA6169-A8C9-4208-82AE-B479FC458862}" destId="{465F99E0-59DF-445B-B36D-F7AF342D607F}" srcOrd="3" destOrd="0" parTransId="{D35AF61C-B904-456D-A17A-1BA4DEE3DDF3}" sibTransId="{E65EA910-68A7-487C-99C1-DC9D43BD673C}"/>
    <dgm:cxn modelId="{9F97C437-8E8F-4CD0-98D1-2095950B40BE}" type="presOf" srcId="{63C20A21-EE05-4631-B968-DBE22D1A4F17}" destId="{47917787-9B18-491C-AD3B-3E28510F81AA}" srcOrd="0" destOrd="0" presId="urn:microsoft.com/office/officeart/2005/8/layout/equation2"/>
    <dgm:cxn modelId="{F99A7B3D-67D5-4585-A83C-63F70A60717B}" type="presOf" srcId="{0838EC25-F233-4345-92C6-2D21C1A3A45A}" destId="{C9B51C2D-F1B4-41A2-9FB0-C0B98291E3CA}" srcOrd="1" destOrd="0" presId="urn:microsoft.com/office/officeart/2005/8/layout/equation2"/>
    <dgm:cxn modelId="{BC8F6B6E-7511-4EB1-8FF9-DB5B035166F9}" type="presOf" srcId="{2460C4ED-0F62-4797-A859-7CA056BB884D}" destId="{4EAD40EB-B77B-4516-B9C7-5845A9022541}" srcOrd="0" destOrd="0" presId="urn:microsoft.com/office/officeart/2005/8/layout/equation2"/>
    <dgm:cxn modelId="{AAF3A545-CA2F-4D43-8A79-F2234086D717}" type="presOf" srcId="{C2A26B97-CF71-425F-9F02-0EFC427F28AF}" destId="{EDA91284-99F6-4E75-AE7B-83BBE93D2BD0}" srcOrd="0" destOrd="0" presId="urn:microsoft.com/office/officeart/2005/8/layout/equation2"/>
    <dgm:cxn modelId="{4143C327-B0E3-4D4A-9A28-6605183194A7}" type="presOf" srcId="{19DA6169-A8C9-4208-82AE-B479FC458862}" destId="{186DB3B6-FBC7-4E37-85FA-FAD4396C36E6}" srcOrd="0" destOrd="0" presId="urn:microsoft.com/office/officeart/2005/8/layout/equation2"/>
    <dgm:cxn modelId="{5F46A1C7-F462-4EC5-832C-490D4B5BC579}" srcId="{19DA6169-A8C9-4208-82AE-B479FC458862}" destId="{2460C4ED-0F62-4797-A859-7CA056BB884D}" srcOrd="2" destOrd="0" parTransId="{FF847714-F1E7-4894-9F17-D41BE218DF97}" sibTransId="{0838EC25-F233-4345-92C6-2D21C1A3A45A}"/>
    <dgm:cxn modelId="{63C704CE-DADA-4A7F-9F08-70FCEE9C50F9}" type="presParOf" srcId="{186DB3B6-FBC7-4E37-85FA-FAD4396C36E6}" destId="{381A1466-AAAD-4CFE-A8F6-98FA7627A431}" srcOrd="0" destOrd="0" presId="urn:microsoft.com/office/officeart/2005/8/layout/equation2"/>
    <dgm:cxn modelId="{89854712-43FB-4B3D-8CC6-75E997798B98}" type="presParOf" srcId="{381A1466-AAAD-4CFE-A8F6-98FA7627A431}" destId="{76F82817-35FB-4B52-93F8-F41D7BC4DB2D}" srcOrd="0" destOrd="0" presId="urn:microsoft.com/office/officeart/2005/8/layout/equation2"/>
    <dgm:cxn modelId="{B165A232-E5FF-48A2-8EB3-907BA674D73F}" type="presParOf" srcId="{381A1466-AAAD-4CFE-A8F6-98FA7627A431}" destId="{4D661809-2FF9-4AA2-958E-F1F9AEB295C6}" srcOrd="1" destOrd="0" presId="urn:microsoft.com/office/officeart/2005/8/layout/equation2"/>
    <dgm:cxn modelId="{EAA8D66B-D569-4C71-BC98-F56DDE26B64A}" type="presParOf" srcId="{381A1466-AAAD-4CFE-A8F6-98FA7627A431}" destId="{47917787-9B18-491C-AD3B-3E28510F81AA}" srcOrd="2" destOrd="0" presId="urn:microsoft.com/office/officeart/2005/8/layout/equation2"/>
    <dgm:cxn modelId="{1CFA0444-4137-4838-B2B5-067D4E1A9603}" type="presParOf" srcId="{381A1466-AAAD-4CFE-A8F6-98FA7627A431}" destId="{590622AF-FA08-46B1-BFB1-5ACEE4ED58EB}" srcOrd="3" destOrd="0" presId="urn:microsoft.com/office/officeart/2005/8/layout/equation2"/>
    <dgm:cxn modelId="{AE963D40-B169-4166-94CE-B824612F90A0}" type="presParOf" srcId="{381A1466-AAAD-4CFE-A8F6-98FA7627A431}" destId="{EDA91284-99F6-4E75-AE7B-83BBE93D2BD0}" srcOrd="4" destOrd="0" presId="urn:microsoft.com/office/officeart/2005/8/layout/equation2"/>
    <dgm:cxn modelId="{D1922F21-13FB-48D1-825D-76C5EFE973D9}" type="presParOf" srcId="{381A1466-AAAD-4CFE-A8F6-98FA7627A431}" destId="{FE078350-8A64-4787-A960-B4B24CD35A11}" srcOrd="5" destOrd="0" presId="urn:microsoft.com/office/officeart/2005/8/layout/equation2"/>
    <dgm:cxn modelId="{8926EEE8-374C-4764-9AEE-D1D4A96DC110}" type="presParOf" srcId="{381A1466-AAAD-4CFE-A8F6-98FA7627A431}" destId="{08D4F605-4809-4CFE-8254-E1D555F6363F}" srcOrd="6" destOrd="0" presId="urn:microsoft.com/office/officeart/2005/8/layout/equation2"/>
    <dgm:cxn modelId="{54E83782-480B-4391-99BF-2A1AE4433082}" type="presParOf" srcId="{381A1466-AAAD-4CFE-A8F6-98FA7627A431}" destId="{7A3761C7-B3B2-4337-9C33-F8D770308B84}" srcOrd="7" destOrd="0" presId="urn:microsoft.com/office/officeart/2005/8/layout/equation2"/>
    <dgm:cxn modelId="{24FC4AAE-20C7-4EFC-A654-63F9F5375877}" type="presParOf" srcId="{381A1466-AAAD-4CFE-A8F6-98FA7627A431}" destId="{4EAD40EB-B77B-4516-B9C7-5845A9022541}" srcOrd="8" destOrd="0" presId="urn:microsoft.com/office/officeart/2005/8/layout/equation2"/>
    <dgm:cxn modelId="{67E4DF8C-13C3-4ECC-9611-3941839B5DE2}" type="presParOf" srcId="{186DB3B6-FBC7-4E37-85FA-FAD4396C36E6}" destId="{DECB68F3-F42B-4572-B238-6588A2CC63AA}" srcOrd="1" destOrd="0" presId="urn:microsoft.com/office/officeart/2005/8/layout/equation2"/>
    <dgm:cxn modelId="{1913DC6D-AFD1-4E7E-8372-E605BFE4A104}" type="presParOf" srcId="{DECB68F3-F42B-4572-B238-6588A2CC63AA}" destId="{C9B51C2D-F1B4-41A2-9FB0-C0B98291E3CA}" srcOrd="0" destOrd="0" presId="urn:microsoft.com/office/officeart/2005/8/layout/equation2"/>
    <dgm:cxn modelId="{00AB3ADD-287E-4F3A-8CAD-FF7814C6A3D3}" type="presParOf" srcId="{186DB3B6-FBC7-4E37-85FA-FAD4396C36E6}" destId="{023160AA-B864-4930-94E5-7F3A9674770F}"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0.03125</cdr:x>
      <cdr:y>0.38732</cdr:y>
    </cdr:from>
    <cdr:to>
      <cdr:x>0.06197</cdr:x>
      <cdr:y>0.71832</cdr:y>
    </cdr:to>
    <cdr:sp macro="" textlink="">
      <cdr:nvSpPr>
        <cdr:cNvPr id="2" name="TextBox 1"/>
        <cdr:cNvSpPr txBox="1"/>
      </cdr:nvSpPr>
      <cdr:spPr>
        <a:xfrm xmlns:a="http://schemas.openxmlformats.org/drawingml/2006/main" rot="16200000">
          <a:off x="-597101" y="3431741"/>
          <a:ext cx="2148894" cy="3146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Distance from </a:t>
          </a:r>
          <a:r>
            <a:rPr lang="en-US" dirty="0"/>
            <a:t>Baseline (</a:t>
          </a:r>
          <a:r>
            <a:rPr lang="en-US" dirty="0" smtClean="0"/>
            <a:t>All Races)</a:t>
          </a:r>
          <a:endParaRPr lang="en-US" sz="1100" dirty="0"/>
        </a:p>
      </cdr:txBody>
    </cdr:sp>
  </cdr:relSizeAnchor>
  <cdr:relSizeAnchor xmlns:cdr="http://schemas.openxmlformats.org/drawingml/2006/chartDrawing">
    <cdr:from>
      <cdr:x>0.03352</cdr:x>
      <cdr:y>0.08216</cdr:y>
    </cdr:from>
    <cdr:to>
      <cdr:x>0.98363</cdr:x>
      <cdr:y>0.15276</cdr:y>
    </cdr:to>
    <cdr:sp macro="" textlink="">
      <cdr:nvSpPr>
        <cdr:cNvPr id="8" name="TextBox 7"/>
        <cdr:cNvSpPr txBox="1"/>
      </cdr:nvSpPr>
      <cdr:spPr>
        <a:xfrm xmlns:a="http://schemas.openxmlformats.org/drawingml/2006/main">
          <a:off x="343288" y="533402"/>
          <a:ext cx="9730352" cy="4583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  African American/Black</a:t>
          </a:r>
          <a:r>
            <a:rPr lang="en-US" sz="1100" baseline="0" dirty="0"/>
            <a:t>     </a:t>
          </a:r>
          <a:r>
            <a:rPr lang="en-US" sz="1100" baseline="0" dirty="0" smtClean="0"/>
            <a:t>               Asian/Native </a:t>
          </a:r>
          <a:r>
            <a:rPr lang="en-US" sz="1100" baseline="0" dirty="0"/>
            <a:t>Hawaiian/Other         </a:t>
          </a:r>
          <a:r>
            <a:rPr lang="en-US" sz="1100" baseline="0" dirty="0" smtClean="0"/>
            <a:t>         Hispanic</a:t>
          </a:r>
          <a:r>
            <a:rPr lang="en-US" sz="1100" baseline="0" dirty="0"/>
            <a:t>, </a:t>
          </a:r>
          <a:r>
            <a:rPr lang="en-US" sz="1100" baseline="0" dirty="0" err="1" smtClean="0"/>
            <a:t>Latinx</a:t>
          </a:r>
          <a:r>
            <a:rPr lang="en-US" sz="1100" baseline="0" dirty="0" smtClean="0"/>
            <a:t>                                        White                                                  </a:t>
          </a:r>
          <a:r>
            <a:rPr lang="en-US" sz="1100" baseline="0" dirty="0"/>
            <a:t>Other</a:t>
          </a:r>
        </a:p>
        <a:p xmlns:a="http://schemas.openxmlformats.org/drawingml/2006/main">
          <a:r>
            <a:rPr lang="en-US" sz="1100" baseline="0" dirty="0"/>
            <a:t>                                                            </a:t>
          </a:r>
          <a:r>
            <a:rPr lang="en-US" sz="1100" baseline="0" dirty="0" smtClean="0"/>
            <a:t>              </a:t>
          </a:r>
          <a:r>
            <a:rPr lang="en-US" sz="1100" baseline="0" dirty="0"/>
            <a:t>Pacific Islander</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0.27679</cdr:x>
      <cdr:y>0.21379</cdr:y>
    </cdr:from>
    <cdr:to>
      <cdr:x>0.31101</cdr:x>
      <cdr:y>0.31943</cdr:y>
    </cdr:to>
    <cdr:sp macro="" textlink="">
      <cdr:nvSpPr>
        <cdr:cNvPr id="2" name="Curved Down Arrow 1"/>
        <cdr:cNvSpPr/>
      </cdr:nvSpPr>
      <cdr:spPr>
        <a:xfrm xmlns:a="http://schemas.openxmlformats.org/drawingml/2006/main" rot="16200000">
          <a:off x="2666999" y="1555633"/>
          <a:ext cx="685801" cy="350519"/>
        </a:xfrm>
        <a:prstGeom xmlns:a="http://schemas.openxmlformats.org/drawingml/2006/main" prst="curvedDownArrow">
          <a:avLst/>
        </a:prstGeom>
        <a:solidFill xmlns:a="http://schemas.openxmlformats.org/drawingml/2006/main">
          <a:srgbClr val="FF0000"/>
        </a:solidFill>
        <a:ln xmlns:a="http://schemas.openxmlformats.org/drawingml/2006/main">
          <a:solidFill>
            <a:schemeClr val="accent4"/>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solidFill>
              <a:schemeClr val="tx1"/>
            </a:solidFill>
          </a:endParaRPr>
        </a:p>
      </cdr:txBody>
    </cdr:sp>
  </cdr:relSizeAnchor>
  <cdr:relSizeAnchor xmlns:cdr="http://schemas.openxmlformats.org/drawingml/2006/chartDrawing">
    <cdr:from>
      <cdr:x>0.46752</cdr:x>
      <cdr:y>0.25822</cdr:y>
    </cdr:from>
    <cdr:to>
      <cdr:x>0.50175</cdr:x>
      <cdr:y>0.35211</cdr:y>
    </cdr:to>
    <cdr:sp macro="" textlink="">
      <cdr:nvSpPr>
        <cdr:cNvPr id="3" name="Curved Down Arrow 2"/>
        <cdr:cNvSpPr/>
      </cdr:nvSpPr>
      <cdr:spPr>
        <a:xfrm xmlns:a="http://schemas.openxmlformats.org/drawingml/2006/main" rot="16200000">
          <a:off x="4658509" y="1805940"/>
          <a:ext cx="609601" cy="350519"/>
        </a:xfrm>
        <a:prstGeom xmlns:a="http://schemas.openxmlformats.org/drawingml/2006/main" prst="curvedDownArrow">
          <a:avLst/>
        </a:prstGeom>
        <a:solidFill xmlns:a="http://schemas.openxmlformats.org/drawingml/2006/main">
          <a:srgbClr val="FF0000"/>
        </a:solidFill>
        <a:ln xmlns:a="http://schemas.openxmlformats.org/drawingml/2006/main">
          <a:solidFill>
            <a:schemeClr val="accent4"/>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solidFill>
              <a:schemeClr val="tx1"/>
            </a:solidFill>
          </a:endParaRPr>
        </a:p>
      </cdr:txBody>
    </cdr:sp>
  </cdr:relSizeAnchor>
  <cdr:relSizeAnchor xmlns:cdr="http://schemas.openxmlformats.org/drawingml/2006/chartDrawing">
    <cdr:from>
      <cdr:x>0.65625</cdr:x>
      <cdr:y>0.3169</cdr:y>
    </cdr:from>
    <cdr:to>
      <cdr:x>0.69048</cdr:x>
      <cdr:y>0.42254</cdr:y>
    </cdr:to>
    <cdr:sp macro="" textlink="">
      <cdr:nvSpPr>
        <cdr:cNvPr id="4" name="Curved Down Arrow 3"/>
        <cdr:cNvSpPr/>
      </cdr:nvSpPr>
      <cdr:spPr>
        <a:xfrm xmlns:a="http://schemas.openxmlformats.org/drawingml/2006/main" rot="16200000">
          <a:off x="6553199" y="2225041"/>
          <a:ext cx="685801" cy="350519"/>
        </a:xfrm>
        <a:prstGeom xmlns:a="http://schemas.openxmlformats.org/drawingml/2006/main" prst="curvedDownArrow">
          <a:avLst/>
        </a:prstGeom>
        <a:solidFill xmlns:a="http://schemas.openxmlformats.org/drawingml/2006/main">
          <a:srgbClr val="FF0000"/>
        </a:solidFill>
        <a:ln xmlns:a="http://schemas.openxmlformats.org/drawingml/2006/main">
          <a:solidFill>
            <a:schemeClr val="accent4"/>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solidFill>
              <a:schemeClr val="tx1"/>
            </a:solidFill>
          </a:endParaRPr>
        </a:p>
      </cdr:txBody>
    </cdr:sp>
  </cdr:relSizeAnchor>
  <cdr:relSizeAnchor xmlns:cdr="http://schemas.openxmlformats.org/drawingml/2006/chartDrawing">
    <cdr:from>
      <cdr:x>0.64925</cdr:x>
      <cdr:y>0.74299</cdr:y>
    </cdr:from>
    <cdr:to>
      <cdr:x>0.70422</cdr:x>
      <cdr:y>0.84255</cdr:y>
    </cdr:to>
    <cdr:sp macro="" textlink="">
      <cdr:nvSpPr>
        <cdr:cNvPr id="5" name="TextBox 10"/>
        <cdr:cNvSpPr txBox="1"/>
      </cdr:nvSpPr>
      <cdr:spPr>
        <a:xfrm xmlns:a="http://schemas.openxmlformats.org/drawingml/2006/main">
          <a:off x="6649100" y="4823676"/>
          <a:ext cx="562975" cy="64633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dirty="0" smtClean="0"/>
            <a:t>Q4</a:t>
          </a:r>
        </a:p>
        <a:p xmlns:a="http://schemas.openxmlformats.org/drawingml/2006/main">
          <a:pPr algn="ctr"/>
          <a:r>
            <a:rPr lang="en-US" dirty="0" smtClean="0"/>
            <a:t>Gap</a:t>
          </a:r>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0.02381</cdr:x>
      <cdr:y>0.39906</cdr:y>
    </cdr:from>
    <cdr:to>
      <cdr:x>0.05453</cdr:x>
      <cdr:y>0.71832</cdr:y>
    </cdr:to>
    <cdr:sp macro="" textlink="">
      <cdr:nvSpPr>
        <cdr:cNvPr id="2" name="TextBox 1"/>
        <cdr:cNvSpPr txBox="1"/>
      </cdr:nvSpPr>
      <cdr:spPr>
        <a:xfrm xmlns:a="http://schemas.openxmlformats.org/drawingml/2006/main" rot="16200000">
          <a:off x="-635201" y="3469841"/>
          <a:ext cx="2072694" cy="3146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Distance from </a:t>
          </a:r>
          <a:r>
            <a:rPr lang="en-US" sz="1100" dirty="0" smtClean="0"/>
            <a:t>Baseline (</a:t>
          </a:r>
          <a:r>
            <a:rPr lang="en-US" dirty="0" smtClean="0"/>
            <a:t>All Races)</a:t>
          </a:r>
          <a:endParaRPr lang="en-US" sz="1100" dirty="0"/>
        </a:p>
      </cdr:txBody>
    </cdr:sp>
  </cdr:relSizeAnchor>
  <cdr:relSizeAnchor xmlns:cdr="http://schemas.openxmlformats.org/drawingml/2006/chartDrawing">
    <cdr:from>
      <cdr:x>0.03352</cdr:x>
      <cdr:y>0.08216</cdr:y>
    </cdr:from>
    <cdr:to>
      <cdr:x>0.98363</cdr:x>
      <cdr:y>0.15276</cdr:y>
    </cdr:to>
    <cdr:sp macro="" textlink="">
      <cdr:nvSpPr>
        <cdr:cNvPr id="8" name="TextBox 7"/>
        <cdr:cNvSpPr txBox="1"/>
      </cdr:nvSpPr>
      <cdr:spPr>
        <a:xfrm xmlns:a="http://schemas.openxmlformats.org/drawingml/2006/main">
          <a:off x="343288" y="533402"/>
          <a:ext cx="9730352" cy="4583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  African American/Black</a:t>
          </a:r>
          <a:r>
            <a:rPr lang="en-US" sz="1100" baseline="0" dirty="0"/>
            <a:t>     </a:t>
          </a:r>
          <a:r>
            <a:rPr lang="en-US" sz="1100" baseline="0" dirty="0" smtClean="0"/>
            <a:t>               Asian/Native </a:t>
          </a:r>
          <a:r>
            <a:rPr lang="en-US" sz="1100" baseline="0" dirty="0"/>
            <a:t>Hawaiian/Other         </a:t>
          </a:r>
          <a:r>
            <a:rPr lang="en-US" sz="1100" baseline="0" dirty="0" smtClean="0"/>
            <a:t>         Hispanic</a:t>
          </a:r>
          <a:r>
            <a:rPr lang="en-US" sz="1100" baseline="0" dirty="0"/>
            <a:t>, Latino/A                            </a:t>
          </a:r>
          <a:r>
            <a:rPr lang="en-US" sz="1100" baseline="0" dirty="0" smtClean="0"/>
            <a:t>            White                                                  </a:t>
          </a:r>
          <a:r>
            <a:rPr lang="en-US" sz="1100" baseline="0" dirty="0"/>
            <a:t>Other</a:t>
          </a:r>
        </a:p>
        <a:p xmlns:a="http://schemas.openxmlformats.org/drawingml/2006/main">
          <a:r>
            <a:rPr lang="en-US" sz="1100" baseline="0" dirty="0"/>
            <a:t>                                                            </a:t>
          </a:r>
          <a:r>
            <a:rPr lang="en-US" sz="1100" baseline="0" dirty="0" smtClean="0"/>
            <a:t>              </a:t>
          </a:r>
          <a:r>
            <a:rPr lang="en-US" sz="1100" baseline="0" dirty="0"/>
            <a:t>Pacific Islander</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949848A-700F-4DFC-802F-C9C72C13522D}" type="datetimeFigureOut">
              <a:rPr lang="en-US" smtClean="0"/>
              <a:t>9/30/19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5C79028-4745-4FC8-BE2B-66AFFB7B3C4D}" type="slidenum">
              <a:rPr lang="en-US" smtClean="0"/>
              <a:t>‹#›</a:t>
            </a:fld>
            <a:endParaRPr lang="en-US"/>
          </a:p>
        </p:txBody>
      </p:sp>
    </p:spTree>
    <p:extLst>
      <p:ext uri="{BB962C8B-B14F-4D97-AF65-F5344CB8AC3E}">
        <p14:creationId xmlns:p14="http://schemas.microsoft.com/office/powerpoint/2010/main" val="420456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2CD4ED6-CEFD-544F-928E-663E7A3E70C3}" type="datetimeFigureOut">
              <a:rPr lang="en-US" smtClean="0"/>
              <a:t>9/30/19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3531D02-C8A9-8148-B313-61B75C7EE93D}" type="slidenum">
              <a:rPr lang="en-US" smtClean="0"/>
              <a:t>‹#›</a:t>
            </a:fld>
            <a:endParaRPr lang="en-US" dirty="0"/>
          </a:p>
        </p:txBody>
      </p:sp>
    </p:spTree>
    <p:extLst>
      <p:ext uri="{BB962C8B-B14F-4D97-AF65-F5344CB8AC3E}">
        <p14:creationId xmlns:p14="http://schemas.microsoft.com/office/powerpoint/2010/main" val="205529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531D02-C8A9-8148-B313-61B75C7EE93D}" type="slidenum">
              <a:rPr lang="en-US" smtClean="0"/>
              <a:t>1</a:t>
            </a:fld>
            <a:endParaRPr lang="en-US" dirty="0"/>
          </a:p>
        </p:txBody>
      </p:sp>
    </p:spTree>
    <p:extLst>
      <p:ext uri="{BB962C8B-B14F-4D97-AF65-F5344CB8AC3E}">
        <p14:creationId xmlns:p14="http://schemas.microsoft.com/office/powerpoint/2010/main" val="266901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531D02-C8A9-8148-B313-61B75C7EE93D}" type="slidenum">
              <a:rPr lang="en-US" smtClean="0"/>
              <a:t>13</a:t>
            </a:fld>
            <a:endParaRPr lang="en-US" dirty="0"/>
          </a:p>
        </p:txBody>
      </p:sp>
    </p:spTree>
    <p:extLst>
      <p:ext uri="{BB962C8B-B14F-4D97-AF65-F5344CB8AC3E}">
        <p14:creationId xmlns:p14="http://schemas.microsoft.com/office/powerpoint/2010/main" val="1736505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531D02-C8A9-8148-B313-61B75C7EE93D}" type="slidenum">
              <a:rPr lang="en-US" smtClean="0"/>
              <a:t>18</a:t>
            </a:fld>
            <a:endParaRPr lang="en-US" dirty="0"/>
          </a:p>
        </p:txBody>
      </p:sp>
    </p:spTree>
    <p:extLst>
      <p:ext uri="{BB962C8B-B14F-4D97-AF65-F5344CB8AC3E}">
        <p14:creationId xmlns:p14="http://schemas.microsoft.com/office/powerpoint/2010/main" val="2629445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531D02-C8A9-8148-B313-61B75C7EE93D}" type="slidenum">
              <a:rPr lang="en-US" smtClean="0"/>
              <a:t>19</a:t>
            </a:fld>
            <a:endParaRPr lang="en-US" dirty="0"/>
          </a:p>
        </p:txBody>
      </p:sp>
    </p:spTree>
    <p:extLst>
      <p:ext uri="{BB962C8B-B14F-4D97-AF65-F5344CB8AC3E}">
        <p14:creationId xmlns:p14="http://schemas.microsoft.com/office/powerpoint/2010/main" val="4258951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531D02-C8A9-8148-B313-61B75C7EE93D}" type="slidenum">
              <a:rPr lang="en-US" smtClean="0"/>
              <a:t>20</a:t>
            </a:fld>
            <a:endParaRPr lang="en-US" dirty="0"/>
          </a:p>
        </p:txBody>
      </p:sp>
    </p:spTree>
    <p:extLst>
      <p:ext uri="{BB962C8B-B14F-4D97-AF65-F5344CB8AC3E}">
        <p14:creationId xmlns:p14="http://schemas.microsoft.com/office/powerpoint/2010/main" val="1720639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Community Contextual Factors: Known observable and measurable factors that have been correlated with and/or predict population health outcomes</a:t>
            </a:r>
          </a:p>
          <a:p>
            <a:pPr lvl="1"/>
            <a:r>
              <a:rPr lang="en-US" sz="2000" dirty="0" smtClean="0"/>
              <a:t>(Neighborhood Risk Index)</a:t>
            </a:r>
          </a:p>
          <a:p>
            <a:r>
              <a:rPr lang="en-US" sz="2400" dirty="0" smtClean="0"/>
              <a:t>Resident Collective Efficacy: Is a concept that refers to the ability of members to act on and mitigate the behaviors of individuals and groups within their communities to facilitate social order</a:t>
            </a:r>
          </a:p>
          <a:p>
            <a:pPr lvl="1"/>
            <a:r>
              <a:rPr lang="en-US" sz="2000" dirty="0" smtClean="0"/>
              <a:t>Resident Agency/Leadership Workgroup</a:t>
            </a:r>
          </a:p>
          <a:p>
            <a:pPr lvl="1"/>
            <a:r>
              <a:rPr lang="en-US" sz="2000" dirty="0" smtClean="0"/>
              <a:t>Improving Community Wellness Measures</a:t>
            </a:r>
          </a:p>
          <a:p>
            <a:r>
              <a:rPr lang="en-US" sz="2400" dirty="0" smtClean="0"/>
              <a:t>Community Systems Functioning: Refers to the collective impact of the social service providers, public and private sector agencies, and business to positively impact population health outcomes</a:t>
            </a:r>
          </a:p>
          <a:p>
            <a:pPr lvl="1"/>
            <a:r>
              <a:rPr lang="en-US" sz="2000" dirty="0" smtClean="0"/>
              <a:t>Strengthening Collective Capacity Workgroup</a:t>
            </a:r>
          </a:p>
          <a:p>
            <a:endParaRPr lang="en-US" dirty="0"/>
          </a:p>
        </p:txBody>
      </p:sp>
      <p:sp>
        <p:nvSpPr>
          <p:cNvPr id="4" name="Slide Number Placeholder 3"/>
          <p:cNvSpPr>
            <a:spLocks noGrp="1"/>
          </p:cNvSpPr>
          <p:nvPr>
            <p:ph type="sldNum" sz="quarter" idx="10"/>
          </p:nvPr>
        </p:nvSpPr>
        <p:spPr/>
        <p:txBody>
          <a:bodyPr/>
          <a:lstStyle/>
          <a:p>
            <a:fld id="{33531D02-C8A9-8148-B313-61B75C7EE93D}" type="slidenum">
              <a:rPr lang="en-US" smtClean="0"/>
              <a:t>26</a:t>
            </a:fld>
            <a:endParaRPr lang="en-US" dirty="0"/>
          </a:p>
        </p:txBody>
      </p:sp>
    </p:spTree>
    <p:extLst>
      <p:ext uri="{BB962C8B-B14F-4D97-AF65-F5344CB8AC3E}">
        <p14:creationId xmlns:p14="http://schemas.microsoft.com/office/powerpoint/2010/main" val="3922177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531D02-C8A9-8148-B313-61B75C7EE93D}" type="slidenum">
              <a:rPr lang="en-US" smtClean="0"/>
              <a:t>27</a:t>
            </a:fld>
            <a:endParaRPr lang="en-US" dirty="0"/>
          </a:p>
        </p:txBody>
      </p:sp>
    </p:spTree>
    <p:extLst>
      <p:ext uri="{BB962C8B-B14F-4D97-AF65-F5344CB8AC3E}">
        <p14:creationId xmlns:p14="http://schemas.microsoft.com/office/powerpoint/2010/main" val="1260827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519113" y="488950"/>
            <a:ext cx="6127750" cy="3448050"/>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17226" indent="-317226">
              <a:spcAft>
                <a:spcPts val="1109"/>
              </a:spcAft>
              <a:buFont typeface="Arial" panose="020B0604020202020204" pitchFamily="34" charset="0"/>
              <a:buChar char="•"/>
              <a:defRPr/>
            </a:pPr>
            <a:r>
              <a:rPr lang="en-US" dirty="0" smtClean="0"/>
              <a:t>One of our communities in the El Monte area of LAC. </a:t>
            </a:r>
          </a:p>
          <a:p>
            <a:pPr marL="317226" indent="-317226">
              <a:spcAft>
                <a:spcPts val="1109"/>
              </a:spcAft>
              <a:buFont typeface="Arial" panose="020B0604020202020204" pitchFamily="34" charset="0"/>
              <a:buChar char="•"/>
              <a:defRPr/>
            </a:pPr>
            <a:r>
              <a:rPr lang="en-US" dirty="0" smtClean="0"/>
              <a:t>This is a regional effort and collaboration of partners including 3 SD (El Monte, Rosemead and Mountain view), El Monte Promise collective group and the Jeff Seymour Family Center</a:t>
            </a:r>
          </a:p>
          <a:p>
            <a:pPr marL="317226" indent="-317226">
              <a:spcAft>
                <a:spcPts val="1109"/>
              </a:spcAft>
              <a:buFont typeface="Arial" panose="020B0604020202020204" pitchFamily="34" charset="0"/>
              <a:buChar char="•"/>
              <a:defRPr/>
            </a:pPr>
            <a:r>
              <a:rPr lang="en-US" dirty="0" smtClean="0"/>
              <a:t>This map reflects data collected from those three school districts. </a:t>
            </a:r>
          </a:p>
          <a:p>
            <a:pPr marL="317226" indent="-317226">
              <a:spcAft>
                <a:spcPts val="1109"/>
              </a:spcAft>
              <a:buFont typeface="Arial" panose="020B0604020202020204" pitchFamily="34" charset="0"/>
              <a:buChar char="•"/>
              <a:defRPr/>
            </a:pPr>
            <a:r>
              <a:rPr lang="en-US" dirty="0" smtClean="0"/>
              <a:t>Children mapped to where they live – not where they go to school</a:t>
            </a:r>
          </a:p>
          <a:p>
            <a:pPr marL="317226" indent="-317226">
              <a:spcAft>
                <a:spcPts val="1109"/>
              </a:spcAft>
              <a:buFont typeface="Arial" panose="020B0604020202020204" pitchFamily="34" charset="0"/>
              <a:buChar char="•"/>
              <a:defRPr/>
            </a:pPr>
            <a:r>
              <a:rPr lang="en-US" dirty="0" smtClean="0"/>
              <a:t>Green</a:t>
            </a:r>
          </a:p>
          <a:p>
            <a:pPr marL="317226" indent="-317226">
              <a:spcAft>
                <a:spcPts val="1109"/>
              </a:spcAft>
              <a:buFont typeface="Arial" panose="020B0604020202020204" pitchFamily="34" charset="0"/>
              <a:buChar char="•"/>
              <a:defRPr/>
            </a:pPr>
            <a:r>
              <a:rPr lang="en-US" dirty="0" smtClean="0"/>
              <a:t>Patterns</a:t>
            </a:r>
          </a:p>
          <a:p>
            <a:pPr marL="317226" indent="-317226">
              <a:spcAft>
                <a:spcPts val="1109"/>
              </a:spcAft>
              <a:buFont typeface="Arial" panose="020B0604020202020204" pitchFamily="34" charset="0"/>
              <a:buChar char="•"/>
              <a:defRPr/>
            </a:pPr>
            <a:r>
              <a:rPr lang="en-US" dirty="0" smtClean="0"/>
              <a:t>Disparity</a:t>
            </a:r>
          </a:p>
          <a:p>
            <a:pPr marL="317226" indent="-317226">
              <a:spcAft>
                <a:spcPts val="1109"/>
              </a:spcAft>
              <a:buFont typeface="Arial" panose="020B0604020202020204" pitchFamily="34" charset="0"/>
              <a:buChar char="•"/>
              <a:defRPr/>
            </a:pPr>
            <a:r>
              <a:rPr lang="en-US" dirty="0" smtClean="0"/>
              <a:t>Cumulative risk but what are the relative strengths and challenges for each neighborhood</a:t>
            </a:r>
          </a:p>
          <a:p>
            <a:pPr marL="317226" indent="-317226">
              <a:spcAft>
                <a:spcPts val="1109"/>
              </a:spcAft>
              <a:buFont typeface="Arial" panose="020B0604020202020204" pitchFamily="34" charset="0"/>
              <a:buChar char="•"/>
              <a:defRPr/>
            </a:pPr>
            <a:r>
              <a:rPr lang="en-US" dirty="0" smtClean="0"/>
              <a:t>Most risk have different profiles</a:t>
            </a:r>
            <a:endParaRPr lang="en-US" dirty="0"/>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73062">
              <a:defRPr sz="4400">
                <a:solidFill>
                  <a:schemeClr val="tx1"/>
                </a:solidFill>
                <a:latin typeface="Times New Roman" pitchFamily="18" charset="0"/>
                <a:ea typeface="ＭＳ Ｐゴシック" pitchFamily="34" charset="-128"/>
              </a:defRPr>
            </a:lvl1pPr>
            <a:lvl2pPr marL="1366479" indent="-525567" defTabSz="1673062">
              <a:defRPr sz="4400">
                <a:solidFill>
                  <a:schemeClr val="tx1"/>
                </a:solidFill>
                <a:latin typeface="Times New Roman" pitchFamily="18" charset="0"/>
                <a:ea typeface="ＭＳ Ｐゴシック" pitchFamily="34" charset="-128"/>
              </a:defRPr>
            </a:lvl2pPr>
            <a:lvl3pPr marL="2102277" indent="-420455" defTabSz="1673062">
              <a:defRPr sz="4400">
                <a:solidFill>
                  <a:schemeClr val="tx1"/>
                </a:solidFill>
                <a:latin typeface="Times New Roman" pitchFamily="18" charset="0"/>
                <a:ea typeface="ＭＳ Ｐゴシック" pitchFamily="34" charset="-128"/>
              </a:defRPr>
            </a:lvl3pPr>
            <a:lvl4pPr marL="2943187" indent="-420455" defTabSz="1673062">
              <a:defRPr sz="4400">
                <a:solidFill>
                  <a:schemeClr val="tx1"/>
                </a:solidFill>
                <a:latin typeface="Times New Roman" pitchFamily="18" charset="0"/>
                <a:ea typeface="ＭＳ Ｐゴシック" pitchFamily="34" charset="-128"/>
              </a:defRPr>
            </a:lvl4pPr>
            <a:lvl5pPr marL="3784096" indent="-420455" defTabSz="1673062">
              <a:defRPr sz="4400">
                <a:solidFill>
                  <a:schemeClr val="tx1"/>
                </a:solidFill>
                <a:latin typeface="Times New Roman" pitchFamily="18" charset="0"/>
                <a:ea typeface="ＭＳ Ｐゴシック" pitchFamily="34" charset="-128"/>
              </a:defRPr>
            </a:lvl5pPr>
            <a:lvl6pPr marL="4625008" indent="-420455" defTabSz="1673062" eaLnBrk="0" fontAlgn="base" hangingPunct="0">
              <a:spcBef>
                <a:spcPct val="0"/>
              </a:spcBef>
              <a:spcAft>
                <a:spcPct val="0"/>
              </a:spcAft>
              <a:defRPr sz="4400">
                <a:solidFill>
                  <a:schemeClr val="tx1"/>
                </a:solidFill>
                <a:latin typeface="Times New Roman" pitchFamily="18" charset="0"/>
                <a:ea typeface="ＭＳ Ｐゴシック" pitchFamily="34" charset="-128"/>
              </a:defRPr>
            </a:lvl6pPr>
            <a:lvl7pPr marL="5465916" indent="-420455" defTabSz="1673062" eaLnBrk="0" fontAlgn="base" hangingPunct="0">
              <a:spcBef>
                <a:spcPct val="0"/>
              </a:spcBef>
              <a:spcAft>
                <a:spcPct val="0"/>
              </a:spcAft>
              <a:defRPr sz="4400">
                <a:solidFill>
                  <a:schemeClr val="tx1"/>
                </a:solidFill>
                <a:latin typeface="Times New Roman" pitchFamily="18" charset="0"/>
                <a:ea typeface="ＭＳ Ｐゴシック" pitchFamily="34" charset="-128"/>
              </a:defRPr>
            </a:lvl7pPr>
            <a:lvl8pPr marL="6306828" indent="-420455" defTabSz="1673062" eaLnBrk="0" fontAlgn="base" hangingPunct="0">
              <a:spcBef>
                <a:spcPct val="0"/>
              </a:spcBef>
              <a:spcAft>
                <a:spcPct val="0"/>
              </a:spcAft>
              <a:defRPr sz="4400">
                <a:solidFill>
                  <a:schemeClr val="tx1"/>
                </a:solidFill>
                <a:latin typeface="Times New Roman" pitchFamily="18" charset="0"/>
                <a:ea typeface="ＭＳ Ｐゴシック" pitchFamily="34" charset="-128"/>
              </a:defRPr>
            </a:lvl8pPr>
            <a:lvl9pPr marL="7147738" indent="-420455" defTabSz="1673062" eaLnBrk="0" fontAlgn="base" hangingPunct="0">
              <a:spcBef>
                <a:spcPct val="0"/>
              </a:spcBef>
              <a:spcAft>
                <a:spcPct val="0"/>
              </a:spcAft>
              <a:defRPr sz="4400">
                <a:solidFill>
                  <a:schemeClr val="tx1"/>
                </a:solidFill>
                <a:latin typeface="Times New Roman" pitchFamily="18" charset="0"/>
                <a:ea typeface="ＭＳ Ｐゴシック" pitchFamily="34" charset="-128"/>
              </a:defRPr>
            </a:lvl9pPr>
          </a:lstStyle>
          <a:p>
            <a:fld id="{A1161119-C29E-4230-8C1E-943AE1CE6B7A}" type="slidenum">
              <a:rPr lang="en-US" altLang="en-US" sz="2200"/>
              <a:pPr/>
              <a:t>36</a:t>
            </a:fld>
            <a:endParaRPr lang="en-US" altLang="en-US" sz="220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589511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531D02-C8A9-8148-B313-61B75C7EE93D}" type="slidenum">
              <a:rPr lang="en-US" smtClean="0"/>
              <a:t>42</a:t>
            </a:fld>
            <a:endParaRPr lang="en-US" dirty="0"/>
          </a:p>
        </p:txBody>
      </p:sp>
    </p:spTree>
    <p:extLst>
      <p:ext uri="{BB962C8B-B14F-4D97-AF65-F5344CB8AC3E}">
        <p14:creationId xmlns:p14="http://schemas.microsoft.com/office/powerpoint/2010/main" val="741653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219200"/>
          </a:xfrm>
          <a:prstGeom prst="rect">
            <a:avLst/>
          </a:prstGeom>
        </p:spPr>
        <p:txBody>
          <a:bodyPr anchor="ctr"/>
          <a:lstStyle/>
          <a:p>
            <a:r>
              <a:rPr lang="en-US" dirty="0"/>
              <a:t>Click to edit Master title style</a:t>
            </a:r>
          </a:p>
        </p:txBody>
      </p:sp>
      <p:sp>
        <p:nvSpPr>
          <p:cNvPr id="3" name="Rectangle 2"/>
          <p:cNvSpPr/>
          <p:nvPr userDrawn="1"/>
        </p:nvSpPr>
        <p:spPr>
          <a:xfrm>
            <a:off x="609600" y="1219200"/>
            <a:ext cx="11582400" cy="228600"/>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1219200"/>
            <a:ext cx="457200" cy="228600"/>
          </a:xfrm>
          <a:prstGeom prst="rect">
            <a:avLst/>
          </a:prstGeom>
          <a:solidFill>
            <a:srgbClr val="F7A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p:cNvSpPr>
            <a:spLocks noGrp="1"/>
          </p:cNvSpPr>
          <p:nvPr>
            <p:ph sz="quarter" idx="10"/>
          </p:nvPr>
        </p:nvSpPr>
        <p:spPr>
          <a:xfrm>
            <a:off x="609600" y="1600200"/>
            <a:ext cx="10744200" cy="3810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58206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609600" y="1752600"/>
            <a:ext cx="11582400" cy="228600"/>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1752600"/>
            <a:ext cx="457200" cy="228600"/>
          </a:xfrm>
          <a:prstGeom prst="rect">
            <a:avLst/>
          </a:prstGeom>
          <a:solidFill>
            <a:srgbClr val="F7A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338183"/>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81000" y="1375228"/>
            <a:ext cx="5562600" cy="395877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sz="quarter" idx="11"/>
          </p:nvPr>
        </p:nvSpPr>
        <p:spPr>
          <a:xfrm>
            <a:off x="6248400" y="1371599"/>
            <a:ext cx="5562600" cy="395877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a:xfrm>
            <a:off x="609600" y="990600"/>
            <a:ext cx="11582400" cy="228600"/>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990600"/>
            <a:ext cx="457200" cy="228600"/>
          </a:xfrm>
          <a:prstGeom prst="rect">
            <a:avLst/>
          </a:prstGeom>
          <a:solidFill>
            <a:srgbClr val="F7A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838200" y="0"/>
            <a:ext cx="10515600" cy="990599"/>
          </a:xfrm>
          <a:prstGeom prst="rect">
            <a:avLst/>
          </a:prstGeom>
        </p:spPr>
        <p:txBody>
          <a:bodyPr anchor="ctr"/>
          <a:lstStyle/>
          <a:p>
            <a:r>
              <a:rPr lang="en-US" dirty="0"/>
              <a:t>Click to edit Master title style</a:t>
            </a:r>
          </a:p>
        </p:txBody>
      </p:sp>
    </p:spTree>
    <p:extLst>
      <p:ext uri="{BB962C8B-B14F-4D97-AF65-F5344CB8AC3E}">
        <p14:creationId xmlns:p14="http://schemas.microsoft.com/office/powerpoint/2010/main" val="1961808049"/>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72463"/>
      </p:ext>
    </p:extLst>
  </p:cSld>
  <p:clrMapOvr>
    <a:masterClrMapping/>
  </p:clrMapOvr>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2"/>
            <a:ext cx="8534400" cy="1752600"/>
          </a:xfrm>
        </p:spPr>
        <p:txBody>
          <a:bodyPr/>
          <a:lstStyle>
            <a:lvl1pPr marL="0" indent="0" algn="ctr">
              <a:buNone/>
              <a:defRPr/>
            </a:lvl1pPr>
            <a:lvl2pPr marL="455951" indent="0" algn="ctr">
              <a:buNone/>
              <a:defRPr/>
            </a:lvl2pPr>
            <a:lvl3pPr marL="911902" indent="0" algn="ctr">
              <a:buNone/>
              <a:defRPr/>
            </a:lvl3pPr>
            <a:lvl4pPr marL="1367852" indent="0" algn="ctr">
              <a:buNone/>
              <a:defRPr/>
            </a:lvl4pPr>
            <a:lvl5pPr marL="1823799" indent="0" algn="ctr">
              <a:buNone/>
              <a:defRPr/>
            </a:lvl5pPr>
            <a:lvl6pPr marL="2279750" indent="0" algn="ctr">
              <a:buNone/>
              <a:defRPr/>
            </a:lvl6pPr>
            <a:lvl7pPr marL="2735702" indent="0" algn="ctr">
              <a:buNone/>
              <a:defRPr/>
            </a:lvl7pPr>
            <a:lvl8pPr marL="3191643" indent="0" algn="ctr">
              <a:buNone/>
              <a:defRPr/>
            </a:lvl8pPr>
            <a:lvl9pPr marL="364759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043EDA73-C2C5-4225-B7B9-A2BD7C7A7E6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xmlns="" id="{16093180-ED0E-49AB-BB1B-6718921BB40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xmlns="" id="{3523DF22-FAD7-46C7-A5EB-D17345961C1B}"/>
              </a:ext>
            </a:extLst>
          </p:cNvPr>
          <p:cNvSpPr>
            <a:spLocks noGrp="1" noChangeArrowheads="1"/>
          </p:cNvSpPr>
          <p:nvPr>
            <p:ph type="sldNum" sz="quarter" idx="12"/>
          </p:nvPr>
        </p:nvSpPr>
        <p:spPr>
          <a:ln/>
        </p:spPr>
        <p:txBody>
          <a:bodyPr/>
          <a:lstStyle>
            <a:lvl1pPr>
              <a:defRPr/>
            </a:lvl1pPr>
          </a:lstStyle>
          <a:p>
            <a:pPr>
              <a:defRPr/>
            </a:pPr>
            <a:endParaRPr lang="en-US" altLang="en-US" dirty="0"/>
          </a:p>
        </p:txBody>
      </p:sp>
    </p:spTree>
    <p:extLst>
      <p:ext uri="{BB962C8B-B14F-4D97-AF65-F5344CB8AC3E}">
        <p14:creationId xmlns:p14="http://schemas.microsoft.com/office/powerpoint/2010/main" val="777852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1825625"/>
            <a:ext cx="606247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30212" y="1825625"/>
            <a:ext cx="606178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C3EFCC-0A0A-463E-96CA-3A6DA903F7A5}" type="datetimeFigureOut">
              <a:rPr lang="en-US" smtClean="0"/>
              <a:t>9/30/19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08103-66EC-4E80-9111-B502217BB650}" type="slidenum">
              <a:rPr lang="en-US" smtClean="0"/>
              <a:t>‹#›</a:t>
            </a:fld>
            <a:endParaRPr lang="en-US"/>
          </a:p>
        </p:txBody>
      </p:sp>
    </p:spTree>
    <p:extLst>
      <p:ext uri="{BB962C8B-B14F-4D97-AF65-F5344CB8AC3E}">
        <p14:creationId xmlns:p14="http://schemas.microsoft.com/office/powerpoint/2010/main" val="10696799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extBox 13"/>
          <p:cNvSpPr txBox="1"/>
          <p:nvPr userDrawn="1"/>
        </p:nvSpPr>
        <p:spPr>
          <a:xfrm>
            <a:off x="0" y="6477000"/>
            <a:ext cx="12192000" cy="381000"/>
          </a:xfrm>
          <a:prstGeom prst="rect">
            <a:avLst/>
          </a:prstGeom>
          <a:solidFill>
            <a:srgbClr val="F7A347"/>
          </a:solidFill>
        </p:spPr>
        <p:txBody>
          <a:bodyPr wrap="square" rtlCol="0">
            <a:spAutoFit/>
          </a:bodyPr>
          <a:lstStyle/>
          <a:p>
            <a:endParaRPr lang="en-US" dirty="0"/>
          </a:p>
        </p:txBody>
      </p:sp>
    </p:spTree>
    <p:extLst>
      <p:ext uri="{BB962C8B-B14F-4D97-AF65-F5344CB8AC3E}">
        <p14:creationId xmlns:p14="http://schemas.microsoft.com/office/powerpoint/2010/main" val="1644267363"/>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0" r:id="rId4"/>
    <p:sldLayoutId id="2147483654" r:id="rId5"/>
    <p:sldLayoutId id="2147483656" r:id="rId6"/>
  </p:sldLayoutIdLst>
  <p:timing>
    <p:tnLst>
      <p:par>
        <p:cTn xmlns:p14="http://schemas.microsoft.com/office/powerpoint/2010/mai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jp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1.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11.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13.png"/><Relationship Id="rId8" Type="http://schemas.openxmlformats.org/officeDocument/2006/relationships/image" Target="../media/image6.png"/><Relationship Id="rId9" Type="http://schemas.openxmlformats.org/officeDocument/2006/relationships/image" Target="../media/image11.jpg"/><Relationship Id="rId1" Type="http://schemas.openxmlformats.org/officeDocument/2006/relationships/slideLayout" Target="../slideLayouts/slideLayout1.xml"/><Relationship Id="rId2"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1.jpg"/><Relationship Id="rId1" Type="http://schemas.openxmlformats.org/officeDocument/2006/relationships/slideLayout" Target="../slideLayouts/slideLayout3.xml"/><Relationship Id="rId2"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1.jpg"/><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3.png"/><Relationship Id="rId9"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1.jp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2.xml"/><Relationship Id="rId3"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 Id="rId3"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 Id="rId3"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 Id="rId3"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chart" Target="../charts/chart3.xml"/><Relationship Id="rId3" Type="http://schemas.openxmlformats.org/officeDocument/2006/relationships/image" Target="../media/image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4.xml"/><Relationship Id="rId3"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5.xml"/><Relationship Id="rId3"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chart" Target="../charts/chart6.xml"/><Relationship Id="rId3"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chart" Target="../charts/char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8.xml"/><Relationship Id="rId3" Type="http://schemas.openxmlformats.org/officeDocument/2006/relationships/image" Target="../media/image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9.xml"/><Relationship Id="rId3"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0.xml"/><Relationship Id="rId3"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1.xml"/><Relationship Id="rId3" Type="http://schemas.openxmlformats.org/officeDocument/2006/relationships/image" Target="../media/image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2.xml"/><Relationship Id="rId3" Type="http://schemas.openxmlformats.org/officeDocument/2006/relationships/image" Target="../media/image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3.xml"/><Relationship Id="rId3" Type="http://schemas.openxmlformats.org/officeDocument/2006/relationships/image" Target="../media/image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 Id="rId3" Type="http://schemas.openxmlformats.org/officeDocument/2006/relationships/image" Target="../media/image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71" y="4648200"/>
            <a:ext cx="3982646" cy="17825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 y="-1"/>
            <a:ext cx="7945045" cy="4586001"/>
          </a:xfrm>
          <a:prstGeom prst="rect">
            <a:avLst/>
          </a:prstGeom>
        </p:spPr>
      </p:pic>
      <p:sp>
        <p:nvSpPr>
          <p:cNvPr id="2" name="Title 1"/>
          <p:cNvSpPr txBox="1">
            <a:spLocks/>
          </p:cNvSpPr>
          <p:nvPr/>
        </p:nvSpPr>
        <p:spPr>
          <a:xfrm>
            <a:off x="7946569" y="1"/>
            <a:ext cx="4245431" cy="4571352"/>
          </a:xfrm>
          <a:prstGeom prst="rect">
            <a:avLst/>
          </a:prstGeom>
          <a:solidFill>
            <a:schemeClr val="accent6"/>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800" b="1" dirty="0" smtClean="0">
              <a:solidFill>
                <a:schemeClr val="bg1"/>
              </a:solidFill>
              <a:latin typeface="+mn-lt"/>
            </a:endParaRPr>
          </a:p>
          <a:p>
            <a:pPr algn="ctr"/>
            <a:endParaRPr lang="en-US" sz="900" b="1" dirty="0" smtClean="0">
              <a:solidFill>
                <a:schemeClr val="bg1"/>
              </a:solidFill>
              <a:latin typeface="+mn-lt"/>
            </a:endParaRPr>
          </a:p>
          <a:p>
            <a:pPr algn="ctr"/>
            <a:endParaRPr lang="en-US" sz="900" b="1" dirty="0" smtClean="0">
              <a:solidFill>
                <a:schemeClr val="bg1"/>
              </a:solidFill>
              <a:latin typeface="+mn-lt"/>
            </a:endParaRPr>
          </a:p>
          <a:p>
            <a:pPr algn="ctr"/>
            <a:r>
              <a:rPr lang="en-US" sz="3600" b="1" dirty="0" smtClean="0">
                <a:solidFill>
                  <a:schemeClr val="bg1"/>
                </a:solidFill>
                <a:latin typeface="+mn-lt"/>
              </a:rPr>
              <a:t>An Equitable Vision for Children &amp; Families</a:t>
            </a:r>
          </a:p>
          <a:p>
            <a:pPr algn="ctr"/>
            <a:endParaRPr lang="en-US" sz="3600" b="1" dirty="0">
              <a:solidFill>
                <a:schemeClr val="bg1"/>
              </a:solidFill>
              <a:latin typeface="+mn-lt"/>
            </a:endParaRPr>
          </a:p>
          <a:p>
            <a:pPr algn="ctr"/>
            <a:r>
              <a:rPr lang="en-US" sz="2800" b="1" dirty="0" smtClean="0">
                <a:solidFill>
                  <a:schemeClr val="bg1"/>
                </a:solidFill>
                <a:latin typeface="+mn-lt"/>
              </a:rPr>
              <a:t>Exploring Systems Innovation and Best Practices in the Prevention of Child Abuse and Neglect</a:t>
            </a:r>
            <a:endParaRPr lang="en-US" sz="2000" b="1" dirty="0" smtClean="0">
              <a:solidFill>
                <a:schemeClr val="bg1"/>
              </a:solidFill>
              <a:latin typeface="+mn-lt"/>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8218" y="5676900"/>
            <a:ext cx="1163782" cy="8001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6569" y="4586000"/>
            <a:ext cx="3962399" cy="1891000"/>
          </a:xfrm>
          <a:prstGeom prst="rect">
            <a:avLst/>
          </a:prstGeom>
        </p:spPr>
      </p:pic>
      <p:sp>
        <p:nvSpPr>
          <p:cNvPr id="5" name="Rectangle 4"/>
          <p:cNvSpPr/>
          <p:nvPr/>
        </p:nvSpPr>
        <p:spPr>
          <a:xfrm>
            <a:off x="7943489" y="4572907"/>
            <a:ext cx="4248511" cy="1902538"/>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8029394" y="4708568"/>
            <a:ext cx="4114800" cy="1631216"/>
          </a:xfrm>
          <a:prstGeom prst="rect">
            <a:avLst/>
          </a:prstGeom>
          <a:noFill/>
        </p:spPr>
        <p:txBody>
          <a:bodyPr wrap="square" rtlCol="0">
            <a:spAutoFit/>
          </a:bodyPr>
          <a:lstStyle/>
          <a:p>
            <a:pPr algn="r"/>
            <a:r>
              <a:rPr lang="en-US" sz="2000" b="1" dirty="0" smtClean="0">
                <a:solidFill>
                  <a:schemeClr val="bg1"/>
                </a:solidFill>
              </a:rPr>
              <a:t>Strategies 2.0 </a:t>
            </a:r>
            <a:r>
              <a:rPr lang="en-US" sz="2000" dirty="0" smtClean="0">
                <a:solidFill>
                  <a:schemeClr val="bg1"/>
                </a:solidFill>
              </a:rPr>
              <a:t>SoCal</a:t>
            </a:r>
          </a:p>
          <a:p>
            <a:pPr algn="r"/>
            <a:r>
              <a:rPr lang="en-US" sz="2000" dirty="0" smtClean="0">
                <a:solidFill>
                  <a:schemeClr val="bg1"/>
                </a:solidFill>
              </a:rPr>
              <a:t>Learning Community Convening</a:t>
            </a:r>
          </a:p>
          <a:p>
            <a:pPr algn="r"/>
            <a:endParaRPr lang="en-US" sz="2000" dirty="0" smtClean="0">
              <a:solidFill>
                <a:schemeClr val="bg1"/>
              </a:solidFill>
            </a:endParaRPr>
          </a:p>
          <a:p>
            <a:pPr algn="r"/>
            <a:r>
              <a:rPr lang="en-US" sz="2000" i="1" dirty="0" smtClean="0">
                <a:solidFill>
                  <a:schemeClr val="bg1"/>
                </a:solidFill>
              </a:rPr>
              <a:t>efren aguilar</a:t>
            </a:r>
          </a:p>
          <a:p>
            <a:pPr algn="r"/>
            <a:r>
              <a:rPr lang="en-US" sz="2000" i="1" dirty="0" smtClean="0">
                <a:solidFill>
                  <a:schemeClr val="bg1"/>
                </a:solidFill>
              </a:rPr>
              <a:t>GIS Unit Chief/Nerd/Change Agent</a:t>
            </a:r>
            <a:endParaRPr lang="en-US" sz="2000" i="1" dirty="0">
              <a:solidFill>
                <a:schemeClr val="bg1"/>
              </a:solidFill>
            </a:endParaRPr>
          </a:p>
        </p:txBody>
      </p:sp>
      <p:pic>
        <p:nvPicPr>
          <p:cNvPr id="17" name="Picture 5" descr="A close up of a map&#10;&#10;Description generated with very high confidence">
            <a:extLst>
              <a:ext uri="{FF2B5EF4-FFF2-40B4-BE49-F238E27FC236}">
                <a16:creationId xmlns:a16="http://schemas.microsoft.com/office/drawing/2014/main" xmlns="" id="{9F17B2D1-2287-4EA6-84E6-9109848F30E9}"/>
              </a:ext>
            </a:extLst>
          </p:cNvPr>
          <p:cNvPicPr>
            <a:picLocks noChangeAspect="1"/>
          </p:cNvPicPr>
          <p:nvPr/>
        </p:nvPicPr>
        <p:blipFill rotWithShape="1">
          <a:blip r:embed="rId7"/>
          <a:srcRect l="33453" t="59211" r="22972" b="12222"/>
          <a:stretch/>
        </p:blipFill>
        <p:spPr>
          <a:xfrm>
            <a:off x="4038600" y="4572000"/>
            <a:ext cx="3886200" cy="1905000"/>
          </a:xfrm>
          <a:prstGeom prst="rect">
            <a:avLst/>
          </a:prstGeom>
        </p:spPr>
      </p:pic>
      <p:pic>
        <p:nvPicPr>
          <p:cNvPr id="18" name="Picture 17"/>
          <p:cNvPicPr>
            <a:picLocks noChangeAspect="1"/>
          </p:cNvPicPr>
          <p:nvPr/>
        </p:nvPicPr>
        <p:blipFill rotWithShape="1">
          <a:blip r:embed="rId8"/>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29952379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Pattern of the Epidemiology of Adversity</a:t>
            </a:r>
            <a:endParaRPr lang="en-US" dirty="0"/>
          </a:p>
        </p:txBody>
      </p:sp>
      <p:sp>
        <p:nvSpPr>
          <p:cNvPr id="3" name="Content Placeholder 2"/>
          <p:cNvSpPr>
            <a:spLocks noGrp="1"/>
          </p:cNvSpPr>
          <p:nvPr>
            <p:ph sz="quarter" idx="10"/>
          </p:nvPr>
        </p:nvSpPr>
        <p:spPr/>
        <p:txBody>
          <a:bodyPr/>
          <a:lstStyle/>
          <a:p>
            <a:r>
              <a:rPr lang="en-US" altLang="en-US" dirty="0"/>
              <a:t>Increase in chronic health problems (40%)</a:t>
            </a:r>
          </a:p>
          <a:p>
            <a:r>
              <a:rPr lang="en-US" altLang="en-US" dirty="0" smtClean="0"/>
              <a:t>Growing </a:t>
            </a:r>
            <a:r>
              <a:rPr lang="en-US" altLang="en-US" dirty="0"/>
              <a:t>prevalence of  mental health disorders (22+%)</a:t>
            </a:r>
          </a:p>
          <a:p>
            <a:r>
              <a:rPr lang="en-US" altLang="en-US" dirty="0" smtClean="0"/>
              <a:t>Greater </a:t>
            </a:r>
            <a:r>
              <a:rPr lang="en-US" altLang="en-US" dirty="0"/>
              <a:t>appreciation of  role and impact of neuro-developmental health problems – learning, language (10-17%)</a:t>
            </a:r>
          </a:p>
          <a:p>
            <a:r>
              <a:rPr lang="en-US" altLang="en-US" dirty="0"/>
              <a:t>Growing number of children with multiple conditions (co-morbidities) e.g. asthma, obesity, ADHD </a:t>
            </a:r>
          </a:p>
          <a:p>
            <a:pPr lvl="1">
              <a:buFont typeface="Arial" panose="020B0604020202020204" pitchFamily="34" charset="0"/>
              <a:buChar char="•"/>
            </a:pPr>
            <a:r>
              <a:rPr lang="en-US" altLang="en-US" sz="2800" dirty="0" err="1"/>
              <a:t>Syndemics</a:t>
            </a:r>
            <a:r>
              <a:rPr lang="en-US" altLang="en-US" sz="2800" dirty="0"/>
              <a:t>?</a:t>
            </a:r>
          </a:p>
          <a:p>
            <a:endParaRPr lang="en-US" dirty="0"/>
          </a:p>
        </p:txBody>
      </p:sp>
      <p:pic>
        <p:nvPicPr>
          <p:cNvPr id="5" name="Picture 4"/>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6964102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Challenging Times for Children &amp; their Future Health</a:t>
            </a:r>
            <a:endParaRPr lang="en-US" dirty="0"/>
          </a:p>
        </p:txBody>
      </p:sp>
      <p:sp>
        <p:nvSpPr>
          <p:cNvPr id="3" name="Content Placeholder 2"/>
          <p:cNvSpPr>
            <a:spLocks noGrp="1"/>
          </p:cNvSpPr>
          <p:nvPr>
            <p:ph sz="quarter" idx="10"/>
          </p:nvPr>
        </p:nvSpPr>
        <p:spPr/>
        <p:txBody>
          <a:bodyPr/>
          <a:lstStyle/>
          <a:p>
            <a:pPr>
              <a:buClrTx/>
              <a:defRPr/>
            </a:pPr>
            <a:r>
              <a:rPr lang="en-US" altLang="en-US" sz="2600" dirty="0">
                <a:latin typeface="Calibri" panose="020F0502020204030204" pitchFamily="34" charset="0"/>
                <a:cs typeface="Helvetica" panose="020B0604020202020204" pitchFamily="34" charset="0"/>
              </a:rPr>
              <a:t>Persistent, structurally resistant levels of child and family poverty (US 48% of young kids in low income families)</a:t>
            </a:r>
          </a:p>
          <a:p>
            <a:pPr>
              <a:buClrTx/>
              <a:defRPr/>
            </a:pPr>
            <a:r>
              <a:rPr lang="en-US" altLang="en-US" sz="2600" dirty="0">
                <a:latin typeface="Calibri" panose="020F0502020204030204" pitchFamily="34" charset="0"/>
                <a:cs typeface="Helvetica" panose="020B0604020202020204" pitchFamily="34" charset="0"/>
              </a:rPr>
              <a:t>Growing &amp; solidifying inequality, rising levels of adversity (relative to context)</a:t>
            </a:r>
          </a:p>
          <a:p>
            <a:pPr>
              <a:buClrTx/>
              <a:defRPr/>
            </a:pPr>
            <a:r>
              <a:rPr lang="en-US" altLang="en-US" sz="2600" dirty="0">
                <a:latin typeface="Calibri" panose="020F0502020204030204" pitchFamily="34" charset="0"/>
                <a:cs typeface="Helvetica" panose="020B0604020202020204" pitchFamily="34" charset="0"/>
              </a:rPr>
              <a:t>Rapidly changing epidemiology, slowly adapting health care systems </a:t>
            </a:r>
            <a:endParaRPr lang="en-US" altLang="en-US" sz="2600" dirty="0" smtClean="0">
              <a:latin typeface="Calibri" panose="020F0502020204030204" pitchFamily="34" charset="0"/>
              <a:cs typeface="Helvetica" panose="020B0604020202020204" pitchFamily="34" charset="0"/>
            </a:endParaRPr>
          </a:p>
          <a:p>
            <a:pPr>
              <a:buClrTx/>
              <a:defRPr/>
            </a:pPr>
            <a:r>
              <a:rPr lang="en-US" altLang="en-US" sz="2600" dirty="0" smtClean="0">
                <a:latin typeface="Calibri" panose="020F0502020204030204" pitchFamily="34" charset="0"/>
                <a:cs typeface="Helvetica" panose="020B0604020202020204" pitchFamily="34" charset="0"/>
              </a:rPr>
              <a:t>Dominance </a:t>
            </a:r>
            <a:r>
              <a:rPr lang="en-US" altLang="en-US" sz="2600" dirty="0">
                <a:latin typeface="Calibri" panose="020F0502020204030204" pitchFamily="34" charset="0"/>
                <a:cs typeface="Helvetica" panose="020B0604020202020204" pitchFamily="34" charset="0"/>
              </a:rPr>
              <a:t>of adult, cost driven health care policy, and rapidly-deployed market-driven </a:t>
            </a:r>
            <a:r>
              <a:rPr lang="en-US" altLang="en-US" sz="2600" dirty="0" smtClean="0">
                <a:latin typeface="Calibri" panose="020F0502020204030204" pitchFamily="34" charset="0"/>
                <a:cs typeface="Helvetica" panose="020B0604020202020204" pitchFamily="34" charset="0"/>
              </a:rPr>
              <a:t>reforms</a:t>
            </a:r>
          </a:p>
          <a:p>
            <a:pPr>
              <a:buClrTx/>
              <a:defRPr/>
            </a:pPr>
            <a:r>
              <a:rPr lang="en-US" altLang="en-US" sz="2600" dirty="0" smtClean="0">
                <a:latin typeface="Calibri" panose="020F0502020204030204" pitchFamily="34" charset="0"/>
                <a:cs typeface="Helvetica" panose="020B0604020202020204" pitchFamily="34" charset="0"/>
              </a:rPr>
              <a:t>Intractable </a:t>
            </a:r>
            <a:r>
              <a:rPr lang="en-US" altLang="en-US" sz="2600" dirty="0">
                <a:latin typeface="Calibri" panose="020F0502020204030204" pitchFamily="34" charset="0"/>
                <a:cs typeface="Helvetica" panose="020B0604020202020204" pitchFamily="34" charset="0"/>
              </a:rPr>
              <a:t>SES gaps – infant mortality, child morbidity, school readiness, high school graduation life expectancy complicated further by racism and despair</a:t>
            </a:r>
          </a:p>
          <a:p>
            <a:pPr>
              <a:buClrTx/>
              <a:defRPr/>
            </a:pPr>
            <a:r>
              <a:rPr lang="en-US" altLang="en-US" sz="2600" dirty="0">
                <a:latin typeface="Calibri" panose="020F0502020204030204" pitchFamily="34" charset="0"/>
                <a:cs typeface="Helvetica" panose="020B0604020202020204" pitchFamily="34" charset="0"/>
              </a:rPr>
              <a:t>Incremental mindsets in face of problems that demand transformative changes (fixit, incremental vs. transformative</a:t>
            </a:r>
            <a:r>
              <a:rPr lang="en-US" altLang="en-US" sz="2600" dirty="0" smtClean="0">
                <a:latin typeface="Calibri" panose="020F0502020204030204" pitchFamily="34" charset="0"/>
                <a:cs typeface="Helvetica" panose="020B0604020202020204" pitchFamily="34" charset="0"/>
              </a:rPr>
              <a:t>)</a:t>
            </a:r>
            <a:endParaRPr lang="en-US" altLang="en-US" sz="2600" dirty="0">
              <a:latin typeface="Calibri" panose="020F0502020204030204" pitchFamily="34" charset="0"/>
              <a:cs typeface="Helvetica" panose="020B0604020202020204" pitchFamily="34" charset="0"/>
            </a:endParaRPr>
          </a:p>
        </p:txBody>
      </p:sp>
      <p:pic>
        <p:nvPicPr>
          <p:cNvPr id="5" name="Picture 4"/>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32850394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2743200"/>
            <a:ext cx="10058400" cy="31242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a:t>“The secret of change is to focus all of your energy, not on fighting the old, but on building the new.”</a:t>
            </a:r>
            <a:br>
              <a:rPr lang="en-US" sz="2400" dirty="0"/>
            </a:br>
            <a:r>
              <a:rPr lang="en-US" sz="2400" dirty="0"/>
              <a:t> </a:t>
            </a:r>
            <a:r>
              <a:rPr lang="en-US" sz="2400" i="1" dirty="0"/>
              <a:t>- </a:t>
            </a:r>
            <a:r>
              <a:rPr lang="en-US" sz="2400" i="1" dirty="0" smtClean="0"/>
              <a:t>Socrates</a:t>
            </a:r>
            <a:endParaRPr lang="en-US" sz="2400" i="1" dirty="0"/>
          </a:p>
        </p:txBody>
      </p:sp>
      <p:sp>
        <p:nvSpPr>
          <p:cNvPr id="3" name="Rectangle 2"/>
          <p:cNvSpPr/>
          <p:nvPr/>
        </p:nvSpPr>
        <p:spPr>
          <a:xfrm>
            <a:off x="838200" y="1981200"/>
            <a:ext cx="105156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1637189" y="731519"/>
            <a:ext cx="8917634" cy="923330"/>
          </a:xfrm>
          <a:prstGeom prst="rect">
            <a:avLst/>
          </a:prstGeom>
          <a:noFill/>
        </p:spPr>
        <p:txBody>
          <a:bodyPr wrap="none" rtlCol="0">
            <a:spAutoFit/>
          </a:bodyPr>
          <a:lstStyle/>
          <a:p>
            <a:pPr algn="ctr"/>
            <a:r>
              <a:rPr lang="en-US" sz="3600" dirty="0" smtClean="0"/>
              <a:t>Part 2: Lessons Learned and Emerging Findings</a:t>
            </a:r>
            <a:endParaRPr lang="en-US" sz="3600" dirty="0"/>
          </a:p>
          <a:p>
            <a:endParaRPr lang="en-US" dirty="0"/>
          </a:p>
        </p:txBody>
      </p:sp>
      <p:pic>
        <p:nvPicPr>
          <p:cNvPr id="6" name="Picture 5"/>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7825226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Neighborhoods are key units of change</a:t>
            </a:r>
            <a:endParaRPr lang="en-US" dirty="0"/>
          </a:p>
        </p:txBody>
      </p:sp>
      <p:sp>
        <p:nvSpPr>
          <p:cNvPr id="4" name="Rectangle 3"/>
          <p:cNvSpPr/>
          <p:nvPr/>
        </p:nvSpPr>
        <p:spPr>
          <a:xfrm>
            <a:off x="7120069" y="2046347"/>
            <a:ext cx="3852731" cy="3028016"/>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Content Placeholder 3"/>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b="533"/>
          <a:stretch/>
        </p:blipFill>
        <p:spPr>
          <a:xfrm>
            <a:off x="1295400" y="1841700"/>
            <a:ext cx="3581400" cy="5016300"/>
          </a:xfrm>
          <a:prstGeom prst="rect">
            <a:avLst/>
          </a:prstGeom>
        </p:spPr>
      </p:pic>
      <p:grpSp>
        <p:nvGrpSpPr>
          <p:cNvPr id="51" name="Group 50"/>
          <p:cNvGrpSpPr/>
          <p:nvPr/>
        </p:nvGrpSpPr>
        <p:grpSpPr>
          <a:xfrm>
            <a:off x="1883625" y="1485900"/>
            <a:ext cx="9470177" cy="3588463"/>
            <a:chOff x="1978197" y="1485900"/>
            <a:chExt cx="8203698" cy="3588463"/>
          </a:xfrm>
        </p:grpSpPr>
        <p:grpSp>
          <p:nvGrpSpPr>
            <p:cNvPr id="50" name="Group 49"/>
            <p:cNvGrpSpPr/>
            <p:nvPr/>
          </p:nvGrpSpPr>
          <p:grpSpPr>
            <a:xfrm>
              <a:off x="4800185" y="2096652"/>
              <a:ext cx="2455078" cy="369332"/>
              <a:chOff x="4800185" y="2096652"/>
              <a:chExt cx="2455078" cy="369332"/>
            </a:xfrm>
          </p:grpSpPr>
          <p:sp>
            <p:nvSpPr>
              <p:cNvPr id="7" name="Right Arrow 6"/>
              <p:cNvSpPr/>
              <p:nvPr/>
            </p:nvSpPr>
            <p:spPr>
              <a:xfrm rot="10800000">
                <a:off x="4800185" y="2153117"/>
                <a:ext cx="1667290" cy="25640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6514355" y="2096652"/>
                <a:ext cx="740908" cy="369332"/>
              </a:xfrm>
              <a:prstGeom prst="rect">
                <a:avLst/>
              </a:prstGeom>
              <a:noFill/>
            </p:spPr>
            <p:txBody>
              <a:bodyPr wrap="none" rtlCol="0">
                <a:spAutoFit/>
              </a:bodyPr>
              <a:lstStyle/>
              <a:p>
                <a:r>
                  <a:rPr lang="en-US" dirty="0"/>
                  <a:t>Crime</a:t>
                </a:r>
              </a:p>
            </p:txBody>
          </p:sp>
        </p:grpSp>
        <p:grpSp>
          <p:nvGrpSpPr>
            <p:cNvPr id="49" name="Group 48"/>
            <p:cNvGrpSpPr/>
            <p:nvPr/>
          </p:nvGrpSpPr>
          <p:grpSpPr>
            <a:xfrm>
              <a:off x="4800601" y="2515752"/>
              <a:ext cx="4661228" cy="369332"/>
              <a:chOff x="4800601" y="2515752"/>
              <a:chExt cx="4661228" cy="369332"/>
            </a:xfrm>
          </p:grpSpPr>
          <p:sp>
            <p:nvSpPr>
              <p:cNvPr id="10" name="Right Arrow 9"/>
              <p:cNvSpPr/>
              <p:nvPr/>
            </p:nvSpPr>
            <p:spPr>
              <a:xfrm rot="10800000">
                <a:off x="4800601" y="2572217"/>
                <a:ext cx="1667290" cy="25640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6514355" y="2515752"/>
                <a:ext cx="2947474" cy="369332"/>
              </a:xfrm>
              <a:prstGeom prst="rect">
                <a:avLst/>
              </a:prstGeom>
              <a:noFill/>
            </p:spPr>
            <p:txBody>
              <a:bodyPr wrap="none" rtlCol="0">
                <a:spAutoFit/>
              </a:bodyPr>
              <a:lstStyle/>
              <a:p>
                <a:r>
                  <a:rPr lang="en-US" dirty="0" smtClean="0"/>
                  <a:t>Access to Supportive Services</a:t>
                </a:r>
                <a:endParaRPr lang="en-US" dirty="0"/>
              </a:p>
            </p:txBody>
          </p:sp>
        </p:grpSp>
        <p:grpSp>
          <p:nvGrpSpPr>
            <p:cNvPr id="48" name="Group 47"/>
            <p:cNvGrpSpPr/>
            <p:nvPr/>
          </p:nvGrpSpPr>
          <p:grpSpPr>
            <a:xfrm>
              <a:off x="4800185" y="2975293"/>
              <a:ext cx="4432928" cy="369332"/>
              <a:chOff x="4800185" y="2975293"/>
              <a:chExt cx="4432928" cy="369332"/>
            </a:xfrm>
          </p:grpSpPr>
          <p:sp>
            <p:nvSpPr>
              <p:cNvPr id="13" name="Right Arrow 12"/>
              <p:cNvSpPr/>
              <p:nvPr/>
            </p:nvSpPr>
            <p:spPr>
              <a:xfrm rot="10800000">
                <a:off x="4800185" y="3031758"/>
                <a:ext cx="1667290" cy="25640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6514355" y="2975293"/>
                <a:ext cx="2718758" cy="369332"/>
              </a:xfrm>
              <a:prstGeom prst="rect">
                <a:avLst/>
              </a:prstGeom>
              <a:noFill/>
            </p:spPr>
            <p:txBody>
              <a:bodyPr wrap="none" rtlCol="0">
                <a:spAutoFit/>
              </a:bodyPr>
              <a:lstStyle/>
              <a:p>
                <a:r>
                  <a:rPr lang="en-US" dirty="0"/>
                  <a:t>Socio-Economic Conditions</a:t>
                </a:r>
              </a:p>
            </p:txBody>
          </p:sp>
        </p:grpSp>
        <p:grpSp>
          <p:nvGrpSpPr>
            <p:cNvPr id="47" name="Group 46"/>
            <p:cNvGrpSpPr/>
            <p:nvPr/>
          </p:nvGrpSpPr>
          <p:grpSpPr>
            <a:xfrm>
              <a:off x="4800184" y="3397765"/>
              <a:ext cx="3674901" cy="369332"/>
              <a:chOff x="4800184" y="3397765"/>
              <a:chExt cx="3674901" cy="369332"/>
            </a:xfrm>
          </p:grpSpPr>
          <p:sp>
            <p:nvSpPr>
              <p:cNvPr id="16" name="Right Arrow 15"/>
              <p:cNvSpPr/>
              <p:nvPr/>
            </p:nvSpPr>
            <p:spPr>
              <a:xfrm rot="10800000">
                <a:off x="4800184" y="3454230"/>
                <a:ext cx="1667290" cy="25640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514355" y="3397765"/>
                <a:ext cx="1960730" cy="369332"/>
              </a:xfrm>
              <a:prstGeom prst="rect">
                <a:avLst/>
              </a:prstGeom>
              <a:noFill/>
            </p:spPr>
            <p:txBody>
              <a:bodyPr wrap="none" rtlCol="0">
                <a:spAutoFit/>
              </a:bodyPr>
              <a:lstStyle/>
              <a:p>
                <a:r>
                  <a:rPr lang="en-US" dirty="0" smtClean="0"/>
                  <a:t>Built Environments</a:t>
                </a:r>
                <a:endParaRPr lang="en-US" dirty="0"/>
              </a:p>
            </p:txBody>
          </p:sp>
        </p:grpSp>
        <p:grpSp>
          <p:nvGrpSpPr>
            <p:cNvPr id="46" name="Group 45"/>
            <p:cNvGrpSpPr/>
            <p:nvPr/>
          </p:nvGrpSpPr>
          <p:grpSpPr>
            <a:xfrm>
              <a:off x="4800185" y="3852386"/>
              <a:ext cx="5222053" cy="369332"/>
              <a:chOff x="4800185" y="3852386"/>
              <a:chExt cx="5222053" cy="369332"/>
            </a:xfrm>
          </p:grpSpPr>
          <p:sp>
            <p:nvSpPr>
              <p:cNvPr id="19" name="Right Arrow 18"/>
              <p:cNvSpPr/>
              <p:nvPr/>
            </p:nvSpPr>
            <p:spPr>
              <a:xfrm rot="10800000">
                <a:off x="4800185" y="3915677"/>
                <a:ext cx="1667290" cy="25640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6514355" y="3852386"/>
                <a:ext cx="3507883" cy="369332"/>
              </a:xfrm>
              <a:prstGeom prst="rect">
                <a:avLst/>
              </a:prstGeom>
              <a:noFill/>
            </p:spPr>
            <p:txBody>
              <a:bodyPr wrap="none" rtlCol="0">
                <a:spAutoFit/>
              </a:bodyPr>
              <a:lstStyle/>
              <a:p>
                <a:r>
                  <a:rPr lang="en-US" dirty="0" smtClean="0"/>
                  <a:t>Strong Neighborhood Relationships</a:t>
                </a:r>
                <a:endParaRPr lang="en-US" dirty="0"/>
              </a:p>
            </p:txBody>
          </p:sp>
        </p:grpSp>
        <p:grpSp>
          <p:nvGrpSpPr>
            <p:cNvPr id="45" name="Group 44"/>
            <p:cNvGrpSpPr/>
            <p:nvPr/>
          </p:nvGrpSpPr>
          <p:grpSpPr>
            <a:xfrm>
              <a:off x="4800185" y="4268014"/>
              <a:ext cx="4124125" cy="369332"/>
              <a:chOff x="4800185" y="4268014"/>
              <a:chExt cx="4124125" cy="369332"/>
            </a:xfrm>
          </p:grpSpPr>
          <p:sp>
            <p:nvSpPr>
              <p:cNvPr id="22" name="Right Arrow 21"/>
              <p:cNvSpPr/>
              <p:nvPr/>
            </p:nvSpPr>
            <p:spPr>
              <a:xfrm rot="10800000">
                <a:off x="4800185" y="4324479"/>
                <a:ext cx="1667290" cy="25640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
            <p:nvSpPr>
              <p:cNvPr id="23" name="TextBox 22"/>
              <p:cNvSpPr txBox="1"/>
              <p:nvPr/>
            </p:nvSpPr>
            <p:spPr>
              <a:xfrm>
                <a:off x="6514355" y="4268014"/>
                <a:ext cx="2409955" cy="369332"/>
              </a:xfrm>
              <a:prstGeom prst="rect">
                <a:avLst/>
              </a:prstGeom>
              <a:noFill/>
            </p:spPr>
            <p:txBody>
              <a:bodyPr wrap="none" rtlCol="0">
                <a:spAutoFit/>
              </a:bodyPr>
              <a:lstStyle/>
              <a:p>
                <a:r>
                  <a:rPr lang="en-US" dirty="0"/>
                  <a:t>Socio-Historical Context</a:t>
                </a:r>
              </a:p>
            </p:txBody>
          </p:sp>
        </p:grpSp>
        <p:grpSp>
          <p:nvGrpSpPr>
            <p:cNvPr id="44" name="Group 43"/>
            <p:cNvGrpSpPr/>
            <p:nvPr/>
          </p:nvGrpSpPr>
          <p:grpSpPr>
            <a:xfrm>
              <a:off x="4800185" y="4705031"/>
              <a:ext cx="3005229" cy="369332"/>
              <a:chOff x="4800185" y="4705031"/>
              <a:chExt cx="3005229" cy="369332"/>
            </a:xfrm>
          </p:grpSpPr>
          <p:sp>
            <p:nvSpPr>
              <p:cNvPr id="25" name="Right Arrow 24"/>
              <p:cNvSpPr/>
              <p:nvPr/>
            </p:nvSpPr>
            <p:spPr>
              <a:xfrm rot="10800000">
                <a:off x="4800185" y="4761496"/>
                <a:ext cx="1667290" cy="25640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6514355" y="4705031"/>
                <a:ext cx="1291059" cy="369332"/>
              </a:xfrm>
              <a:prstGeom prst="rect">
                <a:avLst/>
              </a:prstGeom>
              <a:noFill/>
            </p:spPr>
            <p:txBody>
              <a:bodyPr wrap="none" rtlCol="0">
                <a:spAutoFit/>
              </a:bodyPr>
              <a:lstStyle/>
              <a:p>
                <a:r>
                  <a:rPr lang="en-US" dirty="0"/>
                  <a:t>Topography</a:t>
                </a:r>
              </a:p>
            </p:txBody>
          </p:sp>
        </p:grpSp>
        <p:grpSp>
          <p:nvGrpSpPr>
            <p:cNvPr id="43" name="Group 42"/>
            <p:cNvGrpSpPr/>
            <p:nvPr/>
          </p:nvGrpSpPr>
          <p:grpSpPr>
            <a:xfrm>
              <a:off x="1978197" y="1485900"/>
              <a:ext cx="2269451" cy="752475"/>
              <a:chOff x="1978197" y="1485900"/>
              <a:chExt cx="2269451" cy="752475"/>
            </a:xfrm>
          </p:grpSpPr>
          <p:grpSp>
            <p:nvGrpSpPr>
              <p:cNvPr id="28" name="Group 27"/>
              <p:cNvGrpSpPr/>
              <p:nvPr/>
            </p:nvGrpSpPr>
            <p:grpSpPr>
              <a:xfrm>
                <a:off x="1978197" y="1485900"/>
                <a:ext cx="739488" cy="666750"/>
                <a:chOff x="682797" y="1485900"/>
                <a:chExt cx="739488" cy="666750"/>
              </a:xfrm>
            </p:grpSpPr>
            <p:sp>
              <p:nvSpPr>
                <p:cNvPr id="35" name="Freeform 34"/>
                <p:cNvSpPr/>
                <p:nvPr/>
              </p:nvSpPr>
              <p:spPr>
                <a:xfrm>
                  <a:off x="747742" y="1514475"/>
                  <a:ext cx="609600" cy="638175"/>
                </a:xfrm>
                <a:custGeom>
                  <a:avLst/>
                  <a:gdLst>
                    <a:gd name="connsiteX0" fmla="*/ 0 w 527050"/>
                    <a:gd name="connsiteY0" fmla="*/ 3175 h 638175"/>
                    <a:gd name="connsiteX1" fmla="*/ 527050 w 527050"/>
                    <a:gd name="connsiteY1" fmla="*/ 0 h 638175"/>
                    <a:gd name="connsiteX2" fmla="*/ 523875 w 527050"/>
                    <a:gd name="connsiteY2" fmla="*/ 250825 h 638175"/>
                    <a:gd name="connsiteX3" fmla="*/ 327025 w 527050"/>
                    <a:gd name="connsiteY3" fmla="*/ 250825 h 638175"/>
                    <a:gd name="connsiteX4" fmla="*/ 327025 w 527050"/>
                    <a:gd name="connsiteY4" fmla="*/ 466725 h 638175"/>
                    <a:gd name="connsiteX5" fmla="*/ 400050 w 527050"/>
                    <a:gd name="connsiteY5" fmla="*/ 466725 h 638175"/>
                    <a:gd name="connsiteX6" fmla="*/ 260350 w 527050"/>
                    <a:gd name="connsiteY6" fmla="*/ 638175 h 638175"/>
                    <a:gd name="connsiteX7" fmla="*/ 130175 w 527050"/>
                    <a:gd name="connsiteY7" fmla="*/ 466725 h 638175"/>
                    <a:gd name="connsiteX8" fmla="*/ 184150 w 527050"/>
                    <a:gd name="connsiteY8" fmla="*/ 466725 h 638175"/>
                    <a:gd name="connsiteX9" fmla="*/ 200025 w 527050"/>
                    <a:gd name="connsiteY9" fmla="*/ 466725 h 638175"/>
                    <a:gd name="connsiteX10" fmla="*/ 196850 w 527050"/>
                    <a:gd name="connsiteY10" fmla="*/ 247650 h 638175"/>
                    <a:gd name="connsiteX11" fmla="*/ 3175 w 527050"/>
                    <a:gd name="connsiteY11" fmla="*/ 250825 h 638175"/>
                    <a:gd name="connsiteX12" fmla="*/ 0 w 527050"/>
                    <a:gd name="connsiteY12" fmla="*/ 317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7050" h="638175">
                      <a:moveTo>
                        <a:pt x="0" y="3175"/>
                      </a:moveTo>
                      <a:lnTo>
                        <a:pt x="527050" y="0"/>
                      </a:lnTo>
                      <a:cubicBezTo>
                        <a:pt x="525992" y="83608"/>
                        <a:pt x="524933" y="167217"/>
                        <a:pt x="523875" y="250825"/>
                      </a:cubicBezTo>
                      <a:lnTo>
                        <a:pt x="327025" y="250825"/>
                      </a:lnTo>
                      <a:lnTo>
                        <a:pt x="327025" y="466725"/>
                      </a:lnTo>
                      <a:lnTo>
                        <a:pt x="400050" y="466725"/>
                      </a:lnTo>
                      <a:lnTo>
                        <a:pt x="260350" y="638175"/>
                      </a:lnTo>
                      <a:lnTo>
                        <a:pt x="130175" y="466725"/>
                      </a:lnTo>
                      <a:lnTo>
                        <a:pt x="184150" y="466725"/>
                      </a:lnTo>
                      <a:lnTo>
                        <a:pt x="200025" y="466725"/>
                      </a:lnTo>
                      <a:cubicBezTo>
                        <a:pt x="198967" y="393700"/>
                        <a:pt x="197908" y="320675"/>
                        <a:pt x="196850" y="247650"/>
                      </a:cubicBezTo>
                      <a:lnTo>
                        <a:pt x="3175" y="250825"/>
                      </a:lnTo>
                      <a:cubicBezTo>
                        <a:pt x="2117" y="168275"/>
                        <a:pt x="1058" y="85725"/>
                        <a:pt x="0" y="3175"/>
                      </a:cubicBezTo>
                      <a:close/>
                    </a:path>
                  </a:pathLst>
                </a:cu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682797" y="1485900"/>
                  <a:ext cx="739488" cy="523220"/>
                </a:xfrm>
                <a:prstGeom prst="rect">
                  <a:avLst/>
                </a:prstGeom>
                <a:noFill/>
              </p:spPr>
              <p:txBody>
                <a:bodyPr wrap="square" rtlCol="0">
                  <a:spAutoFit/>
                </a:bodyPr>
                <a:lstStyle/>
                <a:p>
                  <a:pPr algn="ctr"/>
                  <a:r>
                    <a:rPr lang="en-US" sz="1400" b="1" dirty="0">
                      <a:solidFill>
                        <a:prstClr val="black"/>
                      </a:solidFill>
                    </a:rPr>
                    <a:t>Child</a:t>
                  </a:r>
                </a:p>
                <a:p>
                  <a:pPr algn="ctr"/>
                  <a:r>
                    <a:rPr lang="en-US" sz="1400" b="1" dirty="0">
                      <a:solidFill>
                        <a:prstClr val="black"/>
                      </a:solidFill>
                    </a:rPr>
                    <a:t>1</a:t>
                  </a:r>
                </a:p>
              </p:txBody>
            </p:sp>
          </p:grpSp>
          <p:grpSp>
            <p:nvGrpSpPr>
              <p:cNvPr id="29" name="Group 28"/>
              <p:cNvGrpSpPr/>
              <p:nvPr/>
            </p:nvGrpSpPr>
            <p:grpSpPr>
              <a:xfrm>
                <a:off x="2635407" y="1553196"/>
                <a:ext cx="815688" cy="685179"/>
                <a:chOff x="1340007" y="1553196"/>
                <a:chExt cx="815688" cy="685179"/>
              </a:xfrm>
            </p:grpSpPr>
            <p:sp>
              <p:nvSpPr>
                <p:cNvPr id="33" name="Freeform 32"/>
                <p:cNvSpPr/>
                <p:nvPr/>
              </p:nvSpPr>
              <p:spPr>
                <a:xfrm>
                  <a:off x="1443051" y="1600200"/>
                  <a:ext cx="609600" cy="638175"/>
                </a:xfrm>
                <a:custGeom>
                  <a:avLst/>
                  <a:gdLst>
                    <a:gd name="connsiteX0" fmla="*/ 0 w 527050"/>
                    <a:gd name="connsiteY0" fmla="*/ 3175 h 638175"/>
                    <a:gd name="connsiteX1" fmla="*/ 527050 w 527050"/>
                    <a:gd name="connsiteY1" fmla="*/ 0 h 638175"/>
                    <a:gd name="connsiteX2" fmla="*/ 523875 w 527050"/>
                    <a:gd name="connsiteY2" fmla="*/ 250825 h 638175"/>
                    <a:gd name="connsiteX3" fmla="*/ 327025 w 527050"/>
                    <a:gd name="connsiteY3" fmla="*/ 250825 h 638175"/>
                    <a:gd name="connsiteX4" fmla="*/ 327025 w 527050"/>
                    <a:gd name="connsiteY4" fmla="*/ 466725 h 638175"/>
                    <a:gd name="connsiteX5" fmla="*/ 400050 w 527050"/>
                    <a:gd name="connsiteY5" fmla="*/ 466725 h 638175"/>
                    <a:gd name="connsiteX6" fmla="*/ 260350 w 527050"/>
                    <a:gd name="connsiteY6" fmla="*/ 638175 h 638175"/>
                    <a:gd name="connsiteX7" fmla="*/ 130175 w 527050"/>
                    <a:gd name="connsiteY7" fmla="*/ 466725 h 638175"/>
                    <a:gd name="connsiteX8" fmla="*/ 184150 w 527050"/>
                    <a:gd name="connsiteY8" fmla="*/ 466725 h 638175"/>
                    <a:gd name="connsiteX9" fmla="*/ 200025 w 527050"/>
                    <a:gd name="connsiteY9" fmla="*/ 466725 h 638175"/>
                    <a:gd name="connsiteX10" fmla="*/ 196850 w 527050"/>
                    <a:gd name="connsiteY10" fmla="*/ 247650 h 638175"/>
                    <a:gd name="connsiteX11" fmla="*/ 3175 w 527050"/>
                    <a:gd name="connsiteY11" fmla="*/ 250825 h 638175"/>
                    <a:gd name="connsiteX12" fmla="*/ 0 w 527050"/>
                    <a:gd name="connsiteY12" fmla="*/ 317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7050" h="638175">
                      <a:moveTo>
                        <a:pt x="0" y="3175"/>
                      </a:moveTo>
                      <a:lnTo>
                        <a:pt x="527050" y="0"/>
                      </a:lnTo>
                      <a:cubicBezTo>
                        <a:pt x="525992" y="83608"/>
                        <a:pt x="524933" y="167217"/>
                        <a:pt x="523875" y="250825"/>
                      </a:cubicBezTo>
                      <a:lnTo>
                        <a:pt x="327025" y="250825"/>
                      </a:lnTo>
                      <a:lnTo>
                        <a:pt x="327025" y="466725"/>
                      </a:lnTo>
                      <a:lnTo>
                        <a:pt x="400050" y="466725"/>
                      </a:lnTo>
                      <a:lnTo>
                        <a:pt x="260350" y="638175"/>
                      </a:lnTo>
                      <a:lnTo>
                        <a:pt x="130175" y="466725"/>
                      </a:lnTo>
                      <a:lnTo>
                        <a:pt x="184150" y="466725"/>
                      </a:lnTo>
                      <a:lnTo>
                        <a:pt x="200025" y="466725"/>
                      </a:lnTo>
                      <a:cubicBezTo>
                        <a:pt x="198967" y="393700"/>
                        <a:pt x="197908" y="320675"/>
                        <a:pt x="196850" y="247650"/>
                      </a:cubicBezTo>
                      <a:lnTo>
                        <a:pt x="3175" y="250825"/>
                      </a:lnTo>
                      <a:cubicBezTo>
                        <a:pt x="2117" y="168275"/>
                        <a:pt x="1058" y="85725"/>
                        <a:pt x="0" y="3175"/>
                      </a:cubicBezTo>
                      <a:close/>
                    </a:path>
                  </a:pathLst>
                </a:cu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1340007" y="1553196"/>
                  <a:ext cx="815688" cy="523220"/>
                </a:xfrm>
                <a:prstGeom prst="rect">
                  <a:avLst/>
                </a:prstGeom>
                <a:noFill/>
              </p:spPr>
              <p:txBody>
                <a:bodyPr wrap="square" rtlCol="0">
                  <a:spAutoFit/>
                </a:bodyPr>
                <a:lstStyle/>
                <a:p>
                  <a:pPr algn="ctr"/>
                  <a:r>
                    <a:rPr lang="en-US" sz="1400" b="1" dirty="0">
                      <a:solidFill>
                        <a:prstClr val="black"/>
                      </a:solidFill>
                    </a:rPr>
                    <a:t>Child</a:t>
                  </a:r>
                </a:p>
                <a:p>
                  <a:pPr algn="ctr"/>
                  <a:r>
                    <a:rPr lang="en-US" sz="1400" b="1" dirty="0">
                      <a:solidFill>
                        <a:prstClr val="black"/>
                      </a:solidFill>
                    </a:rPr>
                    <a:t>2</a:t>
                  </a:r>
                </a:p>
              </p:txBody>
            </p:sp>
          </p:grpSp>
          <p:grpSp>
            <p:nvGrpSpPr>
              <p:cNvPr id="30" name="Group 29"/>
              <p:cNvGrpSpPr/>
              <p:nvPr/>
            </p:nvGrpSpPr>
            <p:grpSpPr>
              <a:xfrm>
                <a:off x="3409448" y="1507433"/>
                <a:ext cx="838200" cy="653554"/>
                <a:chOff x="2114048" y="1507433"/>
                <a:chExt cx="838200" cy="653554"/>
              </a:xfrm>
            </p:grpSpPr>
            <p:sp>
              <p:nvSpPr>
                <p:cNvPr id="31" name="Freeform 30"/>
                <p:cNvSpPr/>
                <p:nvPr/>
              </p:nvSpPr>
              <p:spPr>
                <a:xfrm>
                  <a:off x="2228348" y="1522812"/>
                  <a:ext cx="609600" cy="638175"/>
                </a:xfrm>
                <a:custGeom>
                  <a:avLst/>
                  <a:gdLst>
                    <a:gd name="connsiteX0" fmla="*/ 0 w 527050"/>
                    <a:gd name="connsiteY0" fmla="*/ 3175 h 638175"/>
                    <a:gd name="connsiteX1" fmla="*/ 527050 w 527050"/>
                    <a:gd name="connsiteY1" fmla="*/ 0 h 638175"/>
                    <a:gd name="connsiteX2" fmla="*/ 523875 w 527050"/>
                    <a:gd name="connsiteY2" fmla="*/ 250825 h 638175"/>
                    <a:gd name="connsiteX3" fmla="*/ 327025 w 527050"/>
                    <a:gd name="connsiteY3" fmla="*/ 250825 h 638175"/>
                    <a:gd name="connsiteX4" fmla="*/ 327025 w 527050"/>
                    <a:gd name="connsiteY4" fmla="*/ 466725 h 638175"/>
                    <a:gd name="connsiteX5" fmla="*/ 400050 w 527050"/>
                    <a:gd name="connsiteY5" fmla="*/ 466725 h 638175"/>
                    <a:gd name="connsiteX6" fmla="*/ 260350 w 527050"/>
                    <a:gd name="connsiteY6" fmla="*/ 638175 h 638175"/>
                    <a:gd name="connsiteX7" fmla="*/ 130175 w 527050"/>
                    <a:gd name="connsiteY7" fmla="*/ 466725 h 638175"/>
                    <a:gd name="connsiteX8" fmla="*/ 184150 w 527050"/>
                    <a:gd name="connsiteY8" fmla="*/ 466725 h 638175"/>
                    <a:gd name="connsiteX9" fmla="*/ 200025 w 527050"/>
                    <a:gd name="connsiteY9" fmla="*/ 466725 h 638175"/>
                    <a:gd name="connsiteX10" fmla="*/ 196850 w 527050"/>
                    <a:gd name="connsiteY10" fmla="*/ 247650 h 638175"/>
                    <a:gd name="connsiteX11" fmla="*/ 3175 w 527050"/>
                    <a:gd name="connsiteY11" fmla="*/ 250825 h 638175"/>
                    <a:gd name="connsiteX12" fmla="*/ 0 w 527050"/>
                    <a:gd name="connsiteY12" fmla="*/ 317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7050" h="638175">
                      <a:moveTo>
                        <a:pt x="0" y="3175"/>
                      </a:moveTo>
                      <a:lnTo>
                        <a:pt x="527050" y="0"/>
                      </a:lnTo>
                      <a:cubicBezTo>
                        <a:pt x="525992" y="83608"/>
                        <a:pt x="524933" y="167217"/>
                        <a:pt x="523875" y="250825"/>
                      </a:cubicBezTo>
                      <a:lnTo>
                        <a:pt x="327025" y="250825"/>
                      </a:lnTo>
                      <a:lnTo>
                        <a:pt x="327025" y="466725"/>
                      </a:lnTo>
                      <a:lnTo>
                        <a:pt x="400050" y="466725"/>
                      </a:lnTo>
                      <a:lnTo>
                        <a:pt x="260350" y="638175"/>
                      </a:lnTo>
                      <a:lnTo>
                        <a:pt x="130175" y="466725"/>
                      </a:lnTo>
                      <a:lnTo>
                        <a:pt x="184150" y="466725"/>
                      </a:lnTo>
                      <a:lnTo>
                        <a:pt x="200025" y="466725"/>
                      </a:lnTo>
                      <a:cubicBezTo>
                        <a:pt x="198967" y="393700"/>
                        <a:pt x="197908" y="320675"/>
                        <a:pt x="196850" y="247650"/>
                      </a:cubicBezTo>
                      <a:lnTo>
                        <a:pt x="3175" y="250825"/>
                      </a:lnTo>
                      <a:cubicBezTo>
                        <a:pt x="2117" y="168275"/>
                        <a:pt x="1058" y="85725"/>
                        <a:pt x="0" y="3175"/>
                      </a:cubicBezTo>
                      <a:close/>
                    </a:path>
                  </a:pathLst>
                </a:cu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2114048" y="1507433"/>
                  <a:ext cx="838200" cy="523220"/>
                </a:xfrm>
                <a:prstGeom prst="rect">
                  <a:avLst/>
                </a:prstGeom>
                <a:noFill/>
              </p:spPr>
              <p:txBody>
                <a:bodyPr wrap="square" rtlCol="0">
                  <a:spAutoFit/>
                </a:bodyPr>
                <a:lstStyle/>
                <a:p>
                  <a:pPr algn="ctr"/>
                  <a:r>
                    <a:rPr lang="en-US" sz="1400" b="1" dirty="0">
                      <a:solidFill>
                        <a:prstClr val="black"/>
                      </a:solidFill>
                    </a:rPr>
                    <a:t>Child</a:t>
                  </a:r>
                </a:p>
                <a:p>
                  <a:pPr algn="ctr"/>
                  <a:r>
                    <a:rPr lang="en-US" sz="1400" b="1" dirty="0">
                      <a:solidFill>
                        <a:prstClr val="black"/>
                      </a:solidFill>
                    </a:rPr>
                    <a:t>3</a:t>
                  </a:r>
                </a:p>
              </p:txBody>
            </p:sp>
          </p:grpSp>
        </p:grpSp>
        <p:grpSp>
          <p:nvGrpSpPr>
            <p:cNvPr id="42" name="Group 41"/>
            <p:cNvGrpSpPr/>
            <p:nvPr/>
          </p:nvGrpSpPr>
          <p:grpSpPr>
            <a:xfrm>
              <a:off x="4800183" y="1644440"/>
              <a:ext cx="5381712" cy="369332"/>
              <a:chOff x="4800183" y="1644440"/>
              <a:chExt cx="5381712" cy="369332"/>
            </a:xfrm>
          </p:grpSpPr>
          <p:sp>
            <p:nvSpPr>
              <p:cNvPr id="38" name="Right Arrow 37"/>
              <p:cNvSpPr/>
              <p:nvPr/>
            </p:nvSpPr>
            <p:spPr>
              <a:xfrm rot="10800000">
                <a:off x="4800183" y="1700905"/>
                <a:ext cx="1667290" cy="256401"/>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6514353" y="1644440"/>
                <a:ext cx="3667542" cy="369332"/>
              </a:xfrm>
              <a:prstGeom prst="rect">
                <a:avLst/>
              </a:prstGeom>
              <a:noFill/>
            </p:spPr>
            <p:txBody>
              <a:bodyPr wrap="none" rtlCol="0">
                <a:spAutoFit/>
              </a:bodyPr>
              <a:lstStyle/>
              <a:p>
                <a:r>
                  <a:rPr lang="en-US" dirty="0" smtClean="0">
                    <a:solidFill>
                      <a:prstClr val="black"/>
                    </a:solidFill>
                  </a:rPr>
                  <a:t>Measurable Developmental Outcomes</a:t>
                </a:r>
                <a:endParaRPr lang="en-US" dirty="0">
                  <a:solidFill>
                    <a:prstClr val="black"/>
                  </a:solidFill>
                </a:endParaRPr>
              </a:p>
            </p:txBody>
          </p:sp>
        </p:grpSp>
      </p:grpSp>
      <p:sp>
        <p:nvSpPr>
          <p:cNvPr id="40" name="Down Arrow 39"/>
          <p:cNvSpPr/>
          <p:nvPr/>
        </p:nvSpPr>
        <p:spPr>
          <a:xfrm rot="10800000">
            <a:off x="8930724" y="5115120"/>
            <a:ext cx="311509" cy="371279"/>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1" name="TextBox 40"/>
          <p:cNvSpPr txBox="1"/>
          <p:nvPr/>
        </p:nvSpPr>
        <p:spPr>
          <a:xfrm>
            <a:off x="7352555" y="5562600"/>
            <a:ext cx="3467845" cy="923330"/>
          </a:xfrm>
          <a:prstGeom prst="rect">
            <a:avLst/>
          </a:prstGeom>
          <a:noFill/>
        </p:spPr>
        <p:txBody>
          <a:bodyPr wrap="square" rtlCol="0">
            <a:spAutoFit/>
          </a:bodyPr>
          <a:lstStyle/>
          <a:p>
            <a:pPr algn="ctr"/>
            <a:r>
              <a:rPr lang="en-US" dirty="0" smtClean="0">
                <a:solidFill>
                  <a:prstClr val="black"/>
                </a:solidFill>
              </a:rPr>
              <a:t>Examples of Spatial Factors Impacting Early Childhood Development</a:t>
            </a:r>
            <a:endParaRPr lang="en-US" dirty="0">
              <a:solidFill>
                <a:prstClr val="black"/>
              </a:solidFill>
            </a:endParaRPr>
          </a:p>
        </p:txBody>
      </p:sp>
      <p:sp>
        <p:nvSpPr>
          <p:cNvPr id="9" name="Freeform 8"/>
          <p:cNvSpPr/>
          <p:nvPr/>
        </p:nvSpPr>
        <p:spPr>
          <a:xfrm>
            <a:off x="1143000" y="6457950"/>
            <a:ext cx="4200525" cy="400050"/>
          </a:xfrm>
          <a:custGeom>
            <a:avLst/>
            <a:gdLst>
              <a:gd name="connsiteX0" fmla="*/ 4162425 w 4200525"/>
              <a:gd name="connsiteY0" fmla="*/ 19050 h 476250"/>
              <a:gd name="connsiteX1" fmla="*/ 3219450 w 4200525"/>
              <a:gd name="connsiteY1" fmla="*/ 28575 h 476250"/>
              <a:gd name="connsiteX2" fmla="*/ 2428875 w 4200525"/>
              <a:gd name="connsiteY2" fmla="*/ 361950 h 476250"/>
              <a:gd name="connsiteX3" fmla="*/ 2400300 w 4200525"/>
              <a:gd name="connsiteY3" fmla="*/ 361950 h 476250"/>
              <a:gd name="connsiteX4" fmla="*/ 1809750 w 4200525"/>
              <a:gd name="connsiteY4" fmla="*/ 266700 h 476250"/>
              <a:gd name="connsiteX5" fmla="*/ 304800 w 4200525"/>
              <a:gd name="connsiteY5" fmla="*/ 28575 h 476250"/>
              <a:gd name="connsiteX6" fmla="*/ 161925 w 4200525"/>
              <a:gd name="connsiteY6" fmla="*/ 28575 h 476250"/>
              <a:gd name="connsiteX7" fmla="*/ 228600 w 4200525"/>
              <a:gd name="connsiteY7" fmla="*/ 0 h 476250"/>
              <a:gd name="connsiteX8" fmla="*/ 0 w 4200525"/>
              <a:gd name="connsiteY8" fmla="*/ 19050 h 476250"/>
              <a:gd name="connsiteX9" fmla="*/ 0 w 4200525"/>
              <a:gd name="connsiteY9" fmla="*/ 466725 h 476250"/>
              <a:gd name="connsiteX10" fmla="*/ 4200525 w 4200525"/>
              <a:gd name="connsiteY10"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0525" h="476250">
                <a:moveTo>
                  <a:pt x="4162425" y="19050"/>
                </a:moveTo>
                <a:lnTo>
                  <a:pt x="3219450" y="28575"/>
                </a:lnTo>
                <a:lnTo>
                  <a:pt x="2428875" y="361950"/>
                </a:lnTo>
                <a:lnTo>
                  <a:pt x="2400300" y="361950"/>
                </a:lnTo>
                <a:lnTo>
                  <a:pt x="1809750" y="266700"/>
                </a:lnTo>
                <a:lnTo>
                  <a:pt x="304800" y="28575"/>
                </a:lnTo>
                <a:lnTo>
                  <a:pt x="161925" y="28575"/>
                </a:lnTo>
                <a:lnTo>
                  <a:pt x="228600" y="0"/>
                </a:lnTo>
                <a:lnTo>
                  <a:pt x="0" y="19050"/>
                </a:lnTo>
                <a:lnTo>
                  <a:pt x="0" y="466725"/>
                </a:lnTo>
                <a:lnTo>
                  <a:pt x="4200525" y="476250"/>
                </a:lnTo>
              </a:path>
            </a:pathLst>
          </a:custGeom>
          <a:solidFill>
            <a:srgbClr val="F7A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rotWithShape="1">
          <a:blip r:embed="rId4"/>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22006801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Population Measures and the Importance of Place</a:t>
            </a:r>
            <a:endParaRPr lang="en-US" sz="4000" dirty="0"/>
          </a:p>
        </p:txBody>
      </p:sp>
      <p:sp>
        <p:nvSpPr>
          <p:cNvPr id="3" name="Content Placeholder 2"/>
          <p:cNvSpPr>
            <a:spLocks noGrp="1"/>
          </p:cNvSpPr>
          <p:nvPr>
            <p:ph sz="quarter" idx="10"/>
          </p:nvPr>
        </p:nvSpPr>
        <p:spPr/>
        <p:txBody>
          <a:bodyPr/>
          <a:lstStyle/>
          <a:p>
            <a:r>
              <a:rPr lang="en-US" dirty="0"/>
              <a:t>It’s </a:t>
            </a:r>
            <a:r>
              <a:rPr lang="en-US" dirty="0" smtClean="0"/>
              <a:t>Complex</a:t>
            </a:r>
            <a:r>
              <a:rPr lang="en-US" baseline="30000" dirty="0" smtClean="0"/>
              <a:t>1</a:t>
            </a:r>
            <a:endParaRPr lang="en-US" baseline="30000" dirty="0"/>
          </a:p>
          <a:p>
            <a:pPr lvl="1"/>
            <a:r>
              <a:rPr lang="en-US" dirty="0"/>
              <a:t>Environmental influences are varied and include social and </a:t>
            </a:r>
            <a:r>
              <a:rPr lang="en-US" dirty="0" smtClean="0"/>
              <a:t>physical </a:t>
            </a:r>
            <a:r>
              <a:rPr lang="en-US" dirty="0"/>
              <a:t>factors</a:t>
            </a:r>
          </a:p>
          <a:p>
            <a:pPr lvl="1"/>
            <a:r>
              <a:rPr lang="en-US" dirty="0"/>
              <a:t>These individual factors interact with each other and sometimes mediate or exacerbate outcomes</a:t>
            </a:r>
          </a:p>
          <a:p>
            <a:pPr lvl="1"/>
            <a:r>
              <a:rPr lang="en-US" dirty="0"/>
              <a:t>The strength of the influence changes over the life course (inter-generational, prenatal, perinatal, infancy, early childhood, etc.)</a:t>
            </a:r>
          </a:p>
          <a:p>
            <a:r>
              <a:rPr lang="en-US" dirty="0"/>
              <a:t>It’s Difficult to Measure</a:t>
            </a:r>
          </a:p>
          <a:p>
            <a:pPr lvl="1"/>
            <a:r>
              <a:rPr lang="en-US" dirty="0"/>
              <a:t>Policy changes can interrupt surveillance efforts</a:t>
            </a:r>
          </a:p>
          <a:p>
            <a:pPr lvl="1"/>
            <a:r>
              <a:rPr lang="en-US" dirty="0"/>
              <a:t>Causation is hard to prove</a:t>
            </a:r>
          </a:p>
          <a:p>
            <a:endParaRPr lang="en-US" dirty="0"/>
          </a:p>
        </p:txBody>
      </p:sp>
      <p:sp>
        <p:nvSpPr>
          <p:cNvPr id="4" name="TextBox 3"/>
          <p:cNvSpPr txBox="1"/>
          <p:nvPr/>
        </p:nvSpPr>
        <p:spPr>
          <a:xfrm>
            <a:off x="995886" y="6427113"/>
            <a:ext cx="10200228" cy="430887"/>
          </a:xfrm>
          <a:prstGeom prst="rect">
            <a:avLst/>
          </a:prstGeom>
          <a:noFill/>
        </p:spPr>
        <p:txBody>
          <a:bodyPr wrap="none" rtlCol="0">
            <a:spAutoFit/>
          </a:bodyPr>
          <a:lstStyle/>
          <a:p>
            <a:r>
              <a:rPr lang="en-US" sz="1100" dirty="0">
                <a:solidFill>
                  <a:schemeClr val="bg1"/>
                </a:solidFill>
              </a:rPr>
              <a:t>Sampson, Robert J., et al. “Assessing ‘Neighborhood Effects’: Social Processes and New Directions in Research.” </a:t>
            </a:r>
            <a:r>
              <a:rPr lang="en-US" sz="1100" i="1" dirty="0">
                <a:solidFill>
                  <a:schemeClr val="bg1"/>
                </a:solidFill>
              </a:rPr>
              <a:t>Annual Review of Sociology</a:t>
            </a:r>
            <a:r>
              <a:rPr lang="en-US" sz="1100" dirty="0">
                <a:solidFill>
                  <a:schemeClr val="bg1"/>
                </a:solidFill>
              </a:rPr>
              <a:t>, vol. 28, 2002, pp. 443–478. </a:t>
            </a:r>
            <a:r>
              <a:rPr lang="en-US" sz="1100" i="1" dirty="0">
                <a:solidFill>
                  <a:schemeClr val="bg1"/>
                </a:solidFill>
              </a:rPr>
              <a:t>JSTOR</a:t>
            </a:r>
            <a:r>
              <a:rPr lang="en-US" sz="1100" dirty="0">
                <a:solidFill>
                  <a:schemeClr val="bg1"/>
                </a:solidFill>
              </a:rPr>
              <a:t>, </a:t>
            </a:r>
            <a:endParaRPr lang="en-US" sz="1100" dirty="0" smtClean="0">
              <a:solidFill>
                <a:schemeClr val="bg1"/>
              </a:solidFill>
            </a:endParaRPr>
          </a:p>
          <a:p>
            <a:pPr algn="r"/>
            <a:r>
              <a:rPr lang="en-US" sz="1100" dirty="0" smtClean="0">
                <a:solidFill>
                  <a:schemeClr val="bg1"/>
                </a:solidFill>
              </a:rPr>
              <a:t>www.jstor.org/stable/3069249</a:t>
            </a:r>
            <a:r>
              <a:rPr lang="en-US" sz="1050" dirty="0">
                <a:solidFill>
                  <a:schemeClr val="bg1"/>
                </a:solidFill>
              </a:rPr>
              <a:t>.</a:t>
            </a:r>
          </a:p>
        </p:txBody>
      </p:sp>
      <p:pic>
        <p:nvPicPr>
          <p:cNvPr id="6" name="Picture 5"/>
          <p:cNvPicPr>
            <a:picLocks noChangeAspect="1"/>
          </p:cNvPicPr>
          <p:nvPr/>
        </p:nvPicPr>
        <p:blipFill rotWithShape="1">
          <a:blip r:embed="rId2"/>
          <a:srcRect l="6250" t="11569" r="48750" b="75098"/>
          <a:stretch/>
        </p:blipFill>
        <p:spPr>
          <a:xfrm>
            <a:off x="9771522" y="6046113"/>
            <a:ext cx="2420477" cy="381000"/>
          </a:xfrm>
          <a:prstGeom prst="rect">
            <a:avLst/>
          </a:prstGeom>
        </p:spPr>
      </p:pic>
    </p:spTree>
    <p:extLst>
      <p:ext uri="{BB962C8B-B14F-4D97-AF65-F5344CB8AC3E}">
        <p14:creationId xmlns:p14="http://schemas.microsoft.com/office/powerpoint/2010/main" val="21943281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Time to Rethink</a:t>
            </a:r>
            <a:endParaRPr lang="en-US" dirty="0"/>
          </a:p>
        </p:txBody>
      </p:sp>
      <p:sp>
        <p:nvSpPr>
          <p:cNvPr id="3" name="Content Placeholder 2"/>
          <p:cNvSpPr>
            <a:spLocks noGrp="1"/>
          </p:cNvSpPr>
          <p:nvPr>
            <p:ph sz="quarter" idx="10"/>
          </p:nvPr>
        </p:nvSpPr>
        <p:spPr/>
        <p:txBody>
          <a:bodyPr/>
          <a:lstStyle/>
          <a:p>
            <a:pPr>
              <a:buFont typeface="Arial" panose="020B0604020202020204" pitchFamily="34" charset="0"/>
              <a:buChar char="•"/>
            </a:pPr>
            <a:r>
              <a:rPr lang="en-US" altLang="en-US" dirty="0">
                <a:latin typeface="Calibri" panose="020F0502020204030204" pitchFamily="34" charset="0"/>
                <a:cs typeface="Calibri" panose="020F0502020204030204" pitchFamily="34" charset="0"/>
              </a:rPr>
              <a:t>Not only about services but also about systems</a:t>
            </a:r>
          </a:p>
          <a:p>
            <a:pPr>
              <a:buFont typeface="Arial" panose="020B0604020202020204" pitchFamily="34" charset="0"/>
              <a:buChar char="•"/>
            </a:pPr>
            <a:r>
              <a:rPr lang="en-US" altLang="en-US" dirty="0">
                <a:latin typeface="Calibri" panose="020F0502020204030204" pitchFamily="34" charset="0"/>
                <a:cs typeface="Calibri" panose="020F0502020204030204" pitchFamily="34" charset="0"/>
              </a:rPr>
              <a:t>Embrace Complexity </a:t>
            </a:r>
          </a:p>
          <a:p>
            <a:pPr lvl="1">
              <a:buFont typeface="Arial" panose="020B0604020202020204" pitchFamily="34" charset="0"/>
              <a:buChar char="•"/>
            </a:pPr>
            <a:r>
              <a:rPr lang="en-US" altLang="en-US" dirty="0">
                <a:latin typeface="Calibri" panose="020F0502020204030204" pitchFamily="34" charset="0"/>
                <a:cs typeface="Calibri" panose="020F0502020204030204" pitchFamily="34" charset="0"/>
              </a:rPr>
              <a:t>Communities are complex, growing, developing ecologies </a:t>
            </a:r>
          </a:p>
          <a:p>
            <a:pPr>
              <a:buFont typeface="Arial" panose="020B0604020202020204" pitchFamily="34" charset="0"/>
              <a:buChar char="•"/>
            </a:pPr>
            <a:r>
              <a:rPr lang="en-US" altLang="en-US" dirty="0">
                <a:latin typeface="Calibri" panose="020F0502020204030204" pitchFamily="34" charset="0"/>
                <a:cs typeface="Calibri" panose="020F0502020204030204" pitchFamily="34" charset="0"/>
              </a:rPr>
              <a:t>Scale the Change Needed </a:t>
            </a:r>
          </a:p>
          <a:p>
            <a:pPr lvl="1">
              <a:buFont typeface="Arial" panose="020B0604020202020204" pitchFamily="34" charset="0"/>
              <a:buChar char="•"/>
            </a:pPr>
            <a:r>
              <a:rPr lang="en-US" altLang="en-US" dirty="0">
                <a:latin typeface="Calibri" panose="020F0502020204030204" pitchFamily="34" charset="0"/>
                <a:cs typeface="Calibri" panose="020F0502020204030204" pitchFamily="34" charset="0"/>
              </a:rPr>
              <a:t>Big problems in complex system are not going to respond to incremental changes </a:t>
            </a:r>
          </a:p>
          <a:p>
            <a:pPr>
              <a:buFont typeface="Arial" panose="020B0604020202020204" pitchFamily="34" charset="0"/>
              <a:buChar char="•"/>
            </a:pPr>
            <a:r>
              <a:rPr lang="en-US" altLang="en-US" dirty="0">
                <a:latin typeface="Calibri" panose="020F0502020204030204" pitchFamily="34" charset="0"/>
                <a:cs typeface="Calibri" panose="020F0502020204030204" pitchFamily="34" charset="0"/>
              </a:rPr>
              <a:t>Complex Systems Learn their way Forward</a:t>
            </a:r>
          </a:p>
          <a:p>
            <a:pPr lvl="1">
              <a:buFont typeface="Arial" panose="020B0604020202020204" pitchFamily="34" charset="0"/>
              <a:buChar char="•"/>
            </a:pPr>
            <a:r>
              <a:rPr lang="en-US" altLang="en-US" dirty="0">
                <a:latin typeface="Calibri" panose="020F0502020204030204" pitchFamily="34" charset="0"/>
                <a:cs typeface="Calibri" panose="020F0502020204030204" pitchFamily="34" charset="0"/>
              </a:rPr>
              <a:t>Need a Learning System to foster adaptive change </a:t>
            </a:r>
          </a:p>
          <a:p>
            <a:pPr>
              <a:buFont typeface="Arial" panose="020B0604020202020204" pitchFamily="34" charset="0"/>
              <a:buChar char="•"/>
            </a:pPr>
            <a:r>
              <a:rPr lang="en-US" altLang="en-US" dirty="0">
                <a:latin typeface="Calibri" panose="020F0502020204030204" pitchFamily="34" charset="0"/>
                <a:cs typeface="Calibri" panose="020F0502020204030204" pitchFamily="34" charset="0"/>
              </a:rPr>
              <a:t>Systems perform better when services and sectors are aligned and user friendly and where adaptive innovation and improvements are normative</a:t>
            </a:r>
          </a:p>
          <a:p>
            <a:endParaRPr lang="en-US" dirty="0"/>
          </a:p>
        </p:txBody>
      </p:sp>
      <p:pic>
        <p:nvPicPr>
          <p:cNvPr id="5" name="Picture 4"/>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505248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cdn-images-1.medium.com/max/1600/1*nj-Ch3AUFmkd0JUSOW_bTQ.jpeg"/>
          <p:cNvPicPr>
            <a:picLocks noChangeAspect="1" noChangeArrowheads="1"/>
          </p:cNvPicPr>
          <p:nvPr/>
        </p:nvPicPr>
        <p:blipFill rotWithShape="1">
          <a:blip r:embed="rId2">
            <a:extLst>
              <a:ext uri="{28A0092B-C50C-407E-A947-70E740481C1C}">
                <a14:useLocalDpi xmlns:a14="http://schemas.microsoft.com/office/drawing/2010/main" val="0"/>
              </a:ext>
            </a:extLst>
          </a:blip>
          <a:srcRect l="33000" r="33000" b="20130"/>
          <a:stretch/>
        </p:blipFill>
        <p:spPr bwMode="auto">
          <a:xfrm>
            <a:off x="3821151" y="1733136"/>
            <a:ext cx="4549698" cy="41148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3051196" y="1426968"/>
            <a:ext cx="2367301" cy="4286934"/>
            <a:chOff x="3051196" y="1065432"/>
            <a:chExt cx="2367301" cy="4286934"/>
          </a:xfrm>
        </p:grpSpPr>
        <p:grpSp>
          <p:nvGrpSpPr>
            <p:cNvPr id="10" name="Group 9"/>
            <p:cNvGrpSpPr/>
            <p:nvPr/>
          </p:nvGrpSpPr>
          <p:grpSpPr>
            <a:xfrm>
              <a:off x="3051196" y="1065432"/>
              <a:ext cx="1855803" cy="4286934"/>
              <a:chOff x="2438400" y="1391335"/>
              <a:chExt cx="1752600" cy="4933265"/>
            </a:xfrm>
          </p:grpSpPr>
          <p:sp>
            <p:nvSpPr>
              <p:cNvPr id="4" name="Rectangle 3"/>
              <p:cNvSpPr/>
              <p:nvPr/>
            </p:nvSpPr>
            <p:spPr>
              <a:xfrm>
                <a:off x="2438400" y="2895600"/>
                <a:ext cx="1752600" cy="3429000"/>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701904" y="1391335"/>
                <a:ext cx="1225593" cy="646331"/>
              </a:xfrm>
              <a:prstGeom prst="rect">
                <a:avLst/>
              </a:prstGeom>
              <a:noFill/>
            </p:spPr>
            <p:txBody>
              <a:bodyPr wrap="none" rtlCol="0">
                <a:spAutoFit/>
              </a:bodyPr>
              <a:lstStyle/>
              <a:p>
                <a:pPr algn="ctr"/>
                <a:r>
                  <a:rPr lang="en-US" b="1" dirty="0" smtClean="0"/>
                  <a:t>At Risk</a:t>
                </a:r>
              </a:p>
              <a:p>
                <a:pPr algn="ctr"/>
                <a:r>
                  <a:rPr lang="en-US" b="1" dirty="0" smtClean="0"/>
                  <a:t>Population</a:t>
                </a:r>
                <a:endParaRPr lang="en-US" b="1" dirty="0"/>
              </a:p>
            </p:txBody>
          </p:sp>
          <p:sp>
            <p:nvSpPr>
              <p:cNvPr id="8" name="Down Arrow 7"/>
              <p:cNvSpPr/>
              <p:nvPr/>
            </p:nvSpPr>
            <p:spPr>
              <a:xfrm>
                <a:off x="3105150" y="2158102"/>
                <a:ext cx="419100" cy="68580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9" name="Curved Down Arrow 8"/>
            <p:cNvSpPr/>
            <p:nvPr/>
          </p:nvSpPr>
          <p:spPr>
            <a:xfrm>
              <a:off x="4395504" y="4248148"/>
              <a:ext cx="1022993" cy="593963"/>
            </a:xfrm>
            <a:prstGeom prst="curved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8"/>
          <p:cNvGrpSpPr/>
          <p:nvPr/>
        </p:nvGrpSpPr>
        <p:grpSpPr>
          <a:xfrm>
            <a:off x="1522166" y="2088794"/>
            <a:ext cx="6720403" cy="4388206"/>
            <a:chOff x="1522166" y="1727258"/>
            <a:chExt cx="6720403" cy="4388206"/>
          </a:xfrm>
        </p:grpSpPr>
        <p:sp>
          <p:nvSpPr>
            <p:cNvPr id="11" name="Up Arrow 10"/>
            <p:cNvSpPr/>
            <p:nvPr/>
          </p:nvSpPr>
          <p:spPr>
            <a:xfrm>
              <a:off x="1943100" y="1727258"/>
              <a:ext cx="228600" cy="3759142"/>
            </a:xfrm>
            <a:prstGeom prst="up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16200000">
              <a:off x="858394" y="3422162"/>
              <a:ext cx="1696875" cy="369332"/>
            </a:xfrm>
            <a:prstGeom prst="rect">
              <a:avLst/>
            </a:prstGeom>
            <a:noFill/>
          </p:spPr>
          <p:txBody>
            <a:bodyPr wrap="none" rtlCol="0">
              <a:spAutoFit/>
            </a:bodyPr>
            <a:lstStyle/>
            <a:p>
              <a:r>
                <a:rPr lang="en-US" b="1" dirty="0" smtClean="0"/>
                <a:t>% of Population</a:t>
              </a:r>
              <a:endParaRPr lang="en-US" b="1" dirty="0"/>
            </a:p>
          </p:txBody>
        </p:sp>
        <p:sp>
          <p:nvSpPr>
            <p:cNvPr id="13" name="TextBox 12"/>
            <p:cNvSpPr txBox="1"/>
            <p:nvPr/>
          </p:nvSpPr>
          <p:spPr>
            <a:xfrm>
              <a:off x="2503222" y="5484694"/>
              <a:ext cx="1317925" cy="369332"/>
            </a:xfrm>
            <a:prstGeom prst="rect">
              <a:avLst/>
            </a:prstGeom>
            <a:noFill/>
          </p:spPr>
          <p:txBody>
            <a:bodyPr wrap="none" rtlCol="0">
              <a:spAutoFit/>
            </a:bodyPr>
            <a:lstStyle/>
            <a:p>
              <a:r>
                <a:rPr lang="en-US" b="1" dirty="0" smtClean="0"/>
                <a:t>Level of risk</a:t>
              </a:r>
              <a:endParaRPr lang="en-US" b="1" dirty="0"/>
            </a:p>
          </p:txBody>
        </p:sp>
        <p:sp>
          <p:nvSpPr>
            <p:cNvPr id="15" name="TextBox 14"/>
            <p:cNvSpPr txBox="1"/>
            <p:nvPr/>
          </p:nvSpPr>
          <p:spPr>
            <a:xfrm>
              <a:off x="4294332" y="5746132"/>
              <a:ext cx="619080" cy="369332"/>
            </a:xfrm>
            <a:prstGeom prst="rect">
              <a:avLst/>
            </a:prstGeom>
            <a:noFill/>
          </p:spPr>
          <p:txBody>
            <a:bodyPr wrap="none" rtlCol="0">
              <a:spAutoFit/>
            </a:bodyPr>
            <a:lstStyle/>
            <a:p>
              <a:r>
                <a:rPr lang="en-US" b="1" dirty="0" smtClean="0"/>
                <a:t>High</a:t>
              </a:r>
              <a:endParaRPr lang="en-US" b="1" dirty="0"/>
            </a:p>
          </p:txBody>
        </p:sp>
        <p:sp>
          <p:nvSpPr>
            <p:cNvPr id="16" name="TextBox 15"/>
            <p:cNvSpPr txBox="1"/>
            <p:nvPr/>
          </p:nvSpPr>
          <p:spPr>
            <a:xfrm>
              <a:off x="5654211" y="5746132"/>
              <a:ext cx="899605" cy="369332"/>
            </a:xfrm>
            <a:prstGeom prst="rect">
              <a:avLst/>
            </a:prstGeom>
            <a:noFill/>
          </p:spPr>
          <p:txBody>
            <a:bodyPr wrap="none" rtlCol="0">
              <a:spAutoFit/>
            </a:bodyPr>
            <a:lstStyle/>
            <a:p>
              <a:r>
                <a:rPr lang="en-US" b="1" dirty="0" smtClean="0"/>
                <a:t>Normal</a:t>
              </a:r>
              <a:endParaRPr lang="en-US" b="1" dirty="0"/>
            </a:p>
          </p:txBody>
        </p:sp>
        <p:sp>
          <p:nvSpPr>
            <p:cNvPr id="17" name="TextBox 16"/>
            <p:cNvSpPr txBox="1"/>
            <p:nvPr/>
          </p:nvSpPr>
          <p:spPr>
            <a:xfrm>
              <a:off x="7281986" y="5746132"/>
              <a:ext cx="576953" cy="369332"/>
            </a:xfrm>
            <a:prstGeom prst="rect">
              <a:avLst/>
            </a:prstGeom>
            <a:noFill/>
          </p:spPr>
          <p:txBody>
            <a:bodyPr wrap="none" rtlCol="0">
              <a:spAutoFit/>
            </a:bodyPr>
            <a:lstStyle/>
            <a:p>
              <a:r>
                <a:rPr lang="en-US" b="1" dirty="0" smtClean="0"/>
                <a:t>Low</a:t>
              </a:r>
              <a:endParaRPr lang="en-US" b="1" dirty="0"/>
            </a:p>
          </p:txBody>
        </p:sp>
        <p:sp>
          <p:nvSpPr>
            <p:cNvPr id="14" name="Left-Right Arrow 13"/>
            <p:cNvSpPr/>
            <p:nvPr/>
          </p:nvSpPr>
          <p:spPr>
            <a:xfrm>
              <a:off x="5239561" y="5486400"/>
              <a:ext cx="1712874" cy="228600"/>
            </a:xfrm>
            <a:prstGeom prst="lef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p:cNvSpPr/>
            <p:nvPr/>
          </p:nvSpPr>
          <p:spPr>
            <a:xfrm>
              <a:off x="3949427" y="5484694"/>
              <a:ext cx="892153" cy="228600"/>
            </a:xfrm>
            <a:prstGeom prst="lef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Arrow 19"/>
            <p:cNvSpPr/>
            <p:nvPr/>
          </p:nvSpPr>
          <p:spPr>
            <a:xfrm rot="10800000">
              <a:off x="7350416" y="5484694"/>
              <a:ext cx="892153" cy="228600"/>
            </a:xfrm>
            <a:prstGeom prst="lef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2047229" y="6474884"/>
            <a:ext cx="8097538" cy="369332"/>
          </a:xfrm>
          <a:prstGeom prst="rect">
            <a:avLst/>
          </a:prstGeom>
          <a:noFill/>
        </p:spPr>
        <p:txBody>
          <a:bodyPr wrap="none" rtlCol="0">
            <a:spAutoFit/>
          </a:bodyPr>
          <a:lstStyle/>
          <a:p>
            <a:r>
              <a:rPr lang="en-US" dirty="0" smtClean="0">
                <a:solidFill>
                  <a:schemeClr val="bg1"/>
                </a:solidFill>
              </a:rPr>
              <a:t>Source: Rose G. Sick Individuals and sick populations. </a:t>
            </a:r>
            <a:r>
              <a:rPr lang="en-US" dirty="0" err="1" smtClean="0">
                <a:solidFill>
                  <a:schemeClr val="bg1"/>
                </a:solidFill>
              </a:rPr>
              <a:t>Int</a:t>
            </a:r>
            <a:r>
              <a:rPr lang="en-US" dirty="0" smtClean="0">
                <a:solidFill>
                  <a:schemeClr val="bg1"/>
                </a:solidFill>
              </a:rPr>
              <a:t> J </a:t>
            </a:r>
            <a:r>
              <a:rPr lang="en-US" dirty="0" err="1" smtClean="0">
                <a:solidFill>
                  <a:schemeClr val="bg1"/>
                </a:solidFill>
              </a:rPr>
              <a:t>Epidemiol</a:t>
            </a:r>
            <a:r>
              <a:rPr lang="en-US" dirty="0" smtClean="0">
                <a:solidFill>
                  <a:schemeClr val="bg1"/>
                </a:solidFill>
              </a:rPr>
              <a:t>, 1985; 12:32-38.</a:t>
            </a:r>
            <a:endParaRPr lang="en-US" dirty="0">
              <a:solidFill>
                <a:schemeClr val="bg1"/>
              </a:solidFill>
            </a:endParaRPr>
          </a:p>
        </p:txBody>
      </p:sp>
      <p:sp>
        <p:nvSpPr>
          <p:cNvPr id="29" name="Title 28"/>
          <p:cNvSpPr>
            <a:spLocks noGrp="1"/>
          </p:cNvSpPr>
          <p:nvPr>
            <p:ph type="title"/>
          </p:nvPr>
        </p:nvSpPr>
        <p:spPr>
          <a:xfrm>
            <a:off x="838200" y="0"/>
            <a:ext cx="10668000" cy="990599"/>
          </a:xfrm>
        </p:spPr>
        <p:txBody>
          <a:bodyPr/>
          <a:lstStyle/>
          <a:p>
            <a:r>
              <a:rPr lang="en-US" sz="3200" dirty="0"/>
              <a:t>Marginal Risk Strategies Used to be More Viable</a:t>
            </a:r>
            <a:br>
              <a:rPr lang="en-US" sz="3200" dirty="0"/>
            </a:br>
            <a:r>
              <a:rPr lang="en-US" sz="3200" dirty="0"/>
              <a:t>When Risks were Normally </a:t>
            </a:r>
            <a:r>
              <a:rPr lang="en-US" sz="3200" dirty="0" smtClean="0"/>
              <a:t>Distributed</a:t>
            </a:r>
            <a:endParaRPr lang="en-US" sz="3200" dirty="0"/>
          </a:p>
        </p:txBody>
      </p:sp>
      <p:pic>
        <p:nvPicPr>
          <p:cNvPr id="34" name="Picture 33"/>
          <p:cNvPicPr>
            <a:picLocks noChangeAspect="1"/>
          </p:cNvPicPr>
          <p:nvPr/>
        </p:nvPicPr>
        <p:blipFill rotWithShape="1">
          <a:blip r:embed="rId3"/>
          <a:srcRect l="6250" t="11569" r="48750" b="75098"/>
          <a:stretch/>
        </p:blipFill>
        <p:spPr>
          <a:xfrm>
            <a:off x="9771523" y="6057900"/>
            <a:ext cx="2420477" cy="381000"/>
          </a:xfrm>
          <a:prstGeom prst="rect">
            <a:avLst/>
          </a:prstGeom>
        </p:spPr>
      </p:pic>
    </p:spTree>
    <p:extLst>
      <p:ext uri="{BB962C8B-B14F-4D97-AF65-F5344CB8AC3E}">
        <p14:creationId xmlns:p14="http://schemas.microsoft.com/office/powerpoint/2010/main" val="2353671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dn-images-1.medium.com/max/1600/1*nj-Ch3AUFmkd0JUSOW_bTQ.jpeg"/>
          <p:cNvPicPr>
            <a:picLocks noChangeAspect="1" noChangeArrowheads="1"/>
          </p:cNvPicPr>
          <p:nvPr/>
        </p:nvPicPr>
        <p:blipFill rotWithShape="1">
          <a:blip r:embed="rId2">
            <a:extLst>
              <a:ext uri="{28A0092B-C50C-407E-A947-70E740481C1C}">
                <a14:useLocalDpi xmlns:a14="http://schemas.microsoft.com/office/drawing/2010/main" val="0"/>
              </a:ext>
            </a:extLst>
          </a:blip>
          <a:srcRect r="67000" b="20130"/>
          <a:stretch/>
        </p:blipFill>
        <p:spPr bwMode="auto">
          <a:xfrm>
            <a:off x="3888059" y="1733136"/>
            <a:ext cx="4415883" cy="41148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51196" y="1426968"/>
            <a:ext cx="2367301" cy="4286934"/>
            <a:chOff x="3051196" y="1065432"/>
            <a:chExt cx="2367301" cy="4286934"/>
          </a:xfrm>
        </p:grpSpPr>
        <p:grpSp>
          <p:nvGrpSpPr>
            <p:cNvPr id="18" name="Group 17"/>
            <p:cNvGrpSpPr/>
            <p:nvPr/>
          </p:nvGrpSpPr>
          <p:grpSpPr>
            <a:xfrm>
              <a:off x="3051196" y="1065432"/>
              <a:ext cx="1855803" cy="4286934"/>
              <a:chOff x="2438400" y="1391335"/>
              <a:chExt cx="1752600" cy="4933265"/>
            </a:xfrm>
          </p:grpSpPr>
          <p:sp>
            <p:nvSpPr>
              <p:cNvPr id="19" name="Rectangle 18"/>
              <p:cNvSpPr/>
              <p:nvPr/>
            </p:nvSpPr>
            <p:spPr>
              <a:xfrm>
                <a:off x="2438400" y="2895600"/>
                <a:ext cx="1752600" cy="3429000"/>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701904" y="1391335"/>
                <a:ext cx="1225593" cy="646331"/>
              </a:xfrm>
              <a:prstGeom prst="rect">
                <a:avLst/>
              </a:prstGeom>
              <a:noFill/>
            </p:spPr>
            <p:txBody>
              <a:bodyPr wrap="none" rtlCol="0">
                <a:spAutoFit/>
              </a:bodyPr>
              <a:lstStyle/>
              <a:p>
                <a:pPr algn="ctr"/>
                <a:r>
                  <a:rPr lang="en-US" b="1" dirty="0" smtClean="0"/>
                  <a:t>At Risk</a:t>
                </a:r>
              </a:p>
              <a:p>
                <a:pPr algn="ctr"/>
                <a:r>
                  <a:rPr lang="en-US" b="1" dirty="0" smtClean="0"/>
                  <a:t>Population</a:t>
                </a:r>
                <a:endParaRPr lang="en-US" b="1" dirty="0"/>
              </a:p>
            </p:txBody>
          </p:sp>
          <p:sp>
            <p:nvSpPr>
              <p:cNvPr id="21" name="Down Arrow 20"/>
              <p:cNvSpPr/>
              <p:nvPr/>
            </p:nvSpPr>
            <p:spPr>
              <a:xfrm>
                <a:off x="3105150" y="2158102"/>
                <a:ext cx="419100" cy="68580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2" name="Curved Down Arrow 21"/>
            <p:cNvSpPr/>
            <p:nvPr/>
          </p:nvSpPr>
          <p:spPr>
            <a:xfrm>
              <a:off x="4395504" y="4248148"/>
              <a:ext cx="1022993" cy="5939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Box 23"/>
          <p:cNvSpPr txBox="1"/>
          <p:nvPr/>
        </p:nvSpPr>
        <p:spPr>
          <a:xfrm>
            <a:off x="2047229" y="6474884"/>
            <a:ext cx="8097538" cy="369332"/>
          </a:xfrm>
          <a:prstGeom prst="rect">
            <a:avLst/>
          </a:prstGeom>
          <a:noFill/>
        </p:spPr>
        <p:txBody>
          <a:bodyPr wrap="none" rtlCol="0">
            <a:spAutoFit/>
          </a:bodyPr>
          <a:lstStyle/>
          <a:p>
            <a:r>
              <a:rPr lang="en-US" dirty="0" smtClean="0">
                <a:solidFill>
                  <a:schemeClr val="bg1"/>
                </a:solidFill>
              </a:rPr>
              <a:t>Source: Rose G. Sick Individuals and sick populations. </a:t>
            </a:r>
            <a:r>
              <a:rPr lang="en-US" dirty="0" err="1" smtClean="0">
                <a:solidFill>
                  <a:schemeClr val="bg1"/>
                </a:solidFill>
              </a:rPr>
              <a:t>Int</a:t>
            </a:r>
            <a:r>
              <a:rPr lang="en-US" dirty="0" smtClean="0">
                <a:solidFill>
                  <a:schemeClr val="bg1"/>
                </a:solidFill>
              </a:rPr>
              <a:t> J </a:t>
            </a:r>
            <a:r>
              <a:rPr lang="en-US" dirty="0" err="1" smtClean="0">
                <a:solidFill>
                  <a:schemeClr val="bg1"/>
                </a:solidFill>
              </a:rPr>
              <a:t>Epidemiol</a:t>
            </a:r>
            <a:r>
              <a:rPr lang="en-US" dirty="0" smtClean="0">
                <a:solidFill>
                  <a:schemeClr val="bg1"/>
                </a:solidFill>
              </a:rPr>
              <a:t>, 1985; 12:32-38.</a:t>
            </a:r>
            <a:endParaRPr lang="en-US" dirty="0">
              <a:solidFill>
                <a:schemeClr val="bg1"/>
              </a:solidFill>
            </a:endParaRPr>
          </a:p>
        </p:txBody>
      </p:sp>
      <p:grpSp>
        <p:nvGrpSpPr>
          <p:cNvPr id="27" name="Group 26"/>
          <p:cNvGrpSpPr/>
          <p:nvPr/>
        </p:nvGrpSpPr>
        <p:grpSpPr>
          <a:xfrm>
            <a:off x="1522166" y="2088794"/>
            <a:ext cx="6720403" cy="4388206"/>
            <a:chOff x="1522166" y="1727258"/>
            <a:chExt cx="6720403" cy="4388206"/>
          </a:xfrm>
        </p:grpSpPr>
        <p:sp>
          <p:nvSpPr>
            <p:cNvPr id="28" name="Up Arrow 27"/>
            <p:cNvSpPr/>
            <p:nvPr/>
          </p:nvSpPr>
          <p:spPr>
            <a:xfrm>
              <a:off x="1943100" y="1727258"/>
              <a:ext cx="228600" cy="3759142"/>
            </a:xfrm>
            <a:prstGeom prst="up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rot="16200000">
              <a:off x="858394" y="3422162"/>
              <a:ext cx="1696875" cy="369332"/>
            </a:xfrm>
            <a:prstGeom prst="rect">
              <a:avLst/>
            </a:prstGeom>
            <a:noFill/>
          </p:spPr>
          <p:txBody>
            <a:bodyPr wrap="none" rtlCol="0">
              <a:spAutoFit/>
            </a:bodyPr>
            <a:lstStyle/>
            <a:p>
              <a:r>
                <a:rPr lang="en-US" b="1" dirty="0" smtClean="0"/>
                <a:t>% of Population</a:t>
              </a:r>
              <a:endParaRPr lang="en-US" b="1" dirty="0"/>
            </a:p>
          </p:txBody>
        </p:sp>
        <p:sp>
          <p:nvSpPr>
            <p:cNvPr id="30" name="TextBox 29"/>
            <p:cNvSpPr txBox="1"/>
            <p:nvPr/>
          </p:nvSpPr>
          <p:spPr>
            <a:xfrm>
              <a:off x="2503222" y="5484694"/>
              <a:ext cx="1317925" cy="369332"/>
            </a:xfrm>
            <a:prstGeom prst="rect">
              <a:avLst/>
            </a:prstGeom>
            <a:noFill/>
          </p:spPr>
          <p:txBody>
            <a:bodyPr wrap="none" rtlCol="0">
              <a:spAutoFit/>
            </a:bodyPr>
            <a:lstStyle/>
            <a:p>
              <a:r>
                <a:rPr lang="en-US" b="1" dirty="0" smtClean="0"/>
                <a:t>Level of risk</a:t>
              </a:r>
              <a:endParaRPr lang="en-US" b="1" dirty="0"/>
            </a:p>
          </p:txBody>
        </p:sp>
        <p:sp>
          <p:nvSpPr>
            <p:cNvPr id="31" name="TextBox 30"/>
            <p:cNvSpPr txBox="1"/>
            <p:nvPr/>
          </p:nvSpPr>
          <p:spPr>
            <a:xfrm>
              <a:off x="4294332" y="5746132"/>
              <a:ext cx="619080" cy="369332"/>
            </a:xfrm>
            <a:prstGeom prst="rect">
              <a:avLst/>
            </a:prstGeom>
            <a:noFill/>
          </p:spPr>
          <p:txBody>
            <a:bodyPr wrap="none" rtlCol="0">
              <a:spAutoFit/>
            </a:bodyPr>
            <a:lstStyle/>
            <a:p>
              <a:r>
                <a:rPr lang="en-US" b="1" dirty="0" smtClean="0"/>
                <a:t>High</a:t>
              </a:r>
              <a:endParaRPr lang="en-US" b="1" dirty="0"/>
            </a:p>
          </p:txBody>
        </p:sp>
        <p:sp>
          <p:nvSpPr>
            <p:cNvPr id="32" name="TextBox 31"/>
            <p:cNvSpPr txBox="1"/>
            <p:nvPr/>
          </p:nvSpPr>
          <p:spPr>
            <a:xfrm>
              <a:off x="5654211" y="5746132"/>
              <a:ext cx="899605" cy="369332"/>
            </a:xfrm>
            <a:prstGeom prst="rect">
              <a:avLst/>
            </a:prstGeom>
            <a:noFill/>
          </p:spPr>
          <p:txBody>
            <a:bodyPr wrap="none" rtlCol="0">
              <a:spAutoFit/>
            </a:bodyPr>
            <a:lstStyle/>
            <a:p>
              <a:r>
                <a:rPr lang="en-US" b="1" dirty="0" smtClean="0"/>
                <a:t>Normal</a:t>
              </a:r>
              <a:endParaRPr lang="en-US" b="1" dirty="0"/>
            </a:p>
          </p:txBody>
        </p:sp>
        <p:sp>
          <p:nvSpPr>
            <p:cNvPr id="33" name="TextBox 32"/>
            <p:cNvSpPr txBox="1"/>
            <p:nvPr/>
          </p:nvSpPr>
          <p:spPr>
            <a:xfrm>
              <a:off x="7281986" y="5746132"/>
              <a:ext cx="576953" cy="369332"/>
            </a:xfrm>
            <a:prstGeom prst="rect">
              <a:avLst/>
            </a:prstGeom>
            <a:noFill/>
          </p:spPr>
          <p:txBody>
            <a:bodyPr wrap="none" rtlCol="0">
              <a:spAutoFit/>
            </a:bodyPr>
            <a:lstStyle/>
            <a:p>
              <a:r>
                <a:rPr lang="en-US" b="1" dirty="0" smtClean="0"/>
                <a:t>Low</a:t>
              </a:r>
              <a:endParaRPr lang="en-US" b="1" dirty="0"/>
            </a:p>
          </p:txBody>
        </p:sp>
        <p:sp>
          <p:nvSpPr>
            <p:cNvPr id="34" name="Left-Right Arrow 33"/>
            <p:cNvSpPr/>
            <p:nvPr/>
          </p:nvSpPr>
          <p:spPr>
            <a:xfrm>
              <a:off x="5239561" y="5486400"/>
              <a:ext cx="1712874" cy="228600"/>
            </a:xfrm>
            <a:prstGeom prst="lef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Arrow 34"/>
            <p:cNvSpPr/>
            <p:nvPr/>
          </p:nvSpPr>
          <p:spPr>
            <a:xfrm>
              <a:off x="3949427" y="5484694"/>
              <a:ext cx="892153" cy="228600"/>
            </a:xfrm>
            <a:prstGeom prst="lef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 Arrow 35"/>
            <p:cNvSpPr/>
            <p:nvPr/>
          </p:nvSpPr>
          <p:spPr>
            <a:xfrm rot="10800000">
              <a:off x="7350416" y="5484694"/>
              <a:ext cx="892153" cy="228600"/>
            </a:xfrm>
            <a:prstGeom prst="lef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itle 36"/>
          <p:cNvSpPr>
            <a:spLocks noGrp="1"/>
          </p:cNvSpPr>
          <p:nvPr>
            <p:ph type="title"/>
          </p:nvPr>
        </p:nvSpPr>
        <p:spPr/>
        <p:txBody>
          <a:bodyPr/>
          <a:lstStyle/>
          <a:p>
            <a:r>
              <a:rPr lang="en-US" sz="3200" dirty="0"/>
              <a:t>Now that Risk Distribution is Skewed</a:t>
            </a:r>
            <a:br>
              <a:rPr lang="en-US" sz="3200" dirty="0"/>
            </a:br>
            <a:r>
              <a:rPr lang="en-US" sz="3200" dirty="0"/>
              <a:t>Population Strategies are Needed to Shift the </a:t>
            </a:r>
            <a:r>
              <a:rPr lang="en-US" sz="3200" dirty="0" smtClean="0"/>
              <a:t>Population Curve</a:t>
            </a:r>
            <a:endParaRPr lang="en-US" sz="3200" dirty="0"/>
          </a:p>
        </p:txBody>
      </p:sp>
      <p:pic>
        <p:nvPicPr>
          <p:cNvPr id="40" name="Picture 39"/>
          <p:cNvPicPr>
            <a:picLocks noChangeAspect="1"/>
          </p:cNvPicPr>
          <p:nvPr/>
        </p:nvPicPr>
        <p:blipFill rotWithShape="1">
          <a:blip r:embed="rId3"/>
          <a:srcRect l="6250" t="11569" r="48750" b="75098"/>
          <a:stretch/>
        </p:blipFill>
        <p:spPr>
          <a:xfrm>
            <a:off x="9771522" y="6076536"/>
            <a:ext cx="2420477" cy="381000"/>
          </a:xfrm>
          <a:prstGeom prst="rect">
            <a:avLst/>
          </a:prstGeom>
        </p:spPr>
      </p:pic>
    </p:spTree>
    <p:extLst>
      <p:ext uri="{BB962C8B-B14F-4D97-AF65-F5344CB8AC3E}">
        <p14:creationId xmlns:p14="http://schemas.microsoft.com/office/powerpoint/2010/main" val="2913220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 2.22222E-6 L 0.08125 2.22222E-6 " pathEditMode="relative" rAng="0" ptsTypes="AA">
                                      <p:cBhvr>
                                        <p:cTn id="16" dur="2000" fill="hold"/>
                                        <p:tgtEl>
                                          <p:spTgt spid="2"/>
                                        </p:tgtEl>
                                        <p:attrNameLst>
                                          <p:attrName>ppt_x</p:attrName>
                                          <p:attrName>ppt_y</p:attrName>
                                        </p:attrNameLst>
                                      </p:cBhvr>
                                      <p:rCtr x="406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p:cNvGrpSpPr>
            <a:grpSpLocks/>
          </p:cNvGrpSpPr>
          <p:nvPr/>
        </p:nvGrpSpPr>
        <p:grpSpPr bwMode="auto">
          <a:xfrm>
            <a:off x="2508250" y="5474732"/>
            <a:ext cx="6413500" cy="946150"/>
            <a:chOff x="624" y="3504"/>
            <a:chExt cx="4040" cy="596"/>
          </a:xfrm>
        </p:grpSpPr>
        <p:sp>
          <p:nvSpPr>
            <p:cNvPr id="4" name="Text Box 12"/>
            <p:cNvSpPr txBox="1">
              <a:spLocks noChangeArrowheads="1"/>
            </p:cNvSpPr>
            <p:nvPr/>
          </p:nvSpPr>
          <p:spPr bwMode="auto">
            <a:xfrm>
              <a:off x="624" y="3600"/>
              <a:ext cx="26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000" b="1">
                  <a:solidFill>
                    <a:srgbClr val="0099CC"/>
                  </a:solidFill>
                  <a:latin typeface="Arial Narrow" pitchFamily="34" charset="0"/>
                  <a:cs typeface="Arial" pitchFamily="34" charset="0"/>
                </a:rPr>
                <a:t>Birth</a:t>
              </a:r>
            </a:p>
          </p:txBody>
        </p:sp>
        <p:sp>
          <p:nvSpPr>
            <p:cNvPr id="5" name="Text Box 13"/>
            <p:cNvSpPr txBox="1">
              <a:spLocks noChangeArrowheads="1"/>
            </p:cNvSpPr>
            <p:nvPr/>
          </p:nvSpPr>
          <p:spPr bwMode="auto">
            <a:xfrm>
              <a:off x="672" y="3936"/>
              <a:ext cx="56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100" b="1">
                  <a:solidFill>
                    <a:srgbClr val="0099CC"/>
                  </a:solidFill>
                  <a:latin typeface="Arial Narrow" pitchFamily="34" charset="0"/>
                  <a:cs typeface="Arial" pitchFamily="34" charset="0"/>
                </a:rPr>
                <a:t>Early Infancy</a:t>
              </a:r>
            </a:p>
          </p:txBody>
        </p:sp>
        <p:sp>
          <p:nvSpPr>
            <p:cNvPr id="6" name="Text Box 14"/>
            <p:cNvSpPr txBox="1">
              <a:spLocks noChangeArrowheads="1"/>
            </p:cNvSpPr>
            <p:nvPr/>
          </p:nvSpPr>
          <p:spPr bwMode="auto">
            <a:xfrm>
              <a:off x="1104" y="3552"/>
              <a:ext cx="53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100" b="1">
                  <a:solidFill>
                    <a:srgbClr val="0099CC"/>
                  </a:solidFill>
                  <a:latin typeface="Arial Narrow" pitchFamily="34" charset="0"/>
                  <a:cs typeface="Arial" pitchFamily="34" charset="0"/>
                </a:rPr>
                <a:t>Late Infancy</a:t>
              </a:r>
            </a:p>
          </p:txBody>
        </p:sp>
        <p:sp>
          <p:nvSpPr>
            <p:cNvPr id="7" name="Text Box 15"/>
            <p:cNvSpPr txBox="1">
              <a:spLocks noChangeArrowheads="1"/>
            </p:cNvSpPr>
            <p:nvPr/>
          </p:nvSpPr>
          <p:spPr bwMode="auto">
            <a:xfrm>
              <a:off x="1680" y="3936"/>
              <a:ext cx="57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100" b="1">
                  <a:solidFill>
                    <a:srgbClr val="0099CC"/>
                  </a:solidFill>
                  <a:latin typeface="Arial Narrow" pitchFamily="34" charset="0"/>
                  <a:cs typeface="Arial" pitchFamily="34" charset="0"/>
                </a:rPr>
                <a:t>Early Toddler</a:t>
              </a:r>
            </a:p>
          </p:txBody>
        </p:sp>
        <p:sp>
          <p:nvSpPr>
            <p:cNvPr id="8" name="Text Box 16"/>
            <p:cNvSpPr txBox="1">
              <a:spLocks noChangeArrowheads="1"/>
            </p:cNvSpPr>
            <p:nvPr/>
          </p:nvSpPr>
          <p:spPr bwMode="auto">
            <a:xfrm>
              <a:off x="2448" y="3552"/>
              <a:ext cx="548"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100" b="1">
                  <a:solidFill>
                    <a:srgbClr val="0099CC"/>
                  </a:solidFill>
                  <a:latin typeface="Arial Narrow" pitchFamily="34" charset="0"/>
                  <a:cs typeface="Arial" pitchFamily="34" charset="0"/>
                </a:rPr>
                <a:t>Late Toddler</a:t>
              </a:r>
            </a:p>
          </p:txBody>
        </p:sp>
        <p:sp>
          <p:nvSpPr>
            <p:cNvPr id="9" name="Text Box 17"/>
            <p:cNvSpPr txBox="1">
              <a:spLocks noChangeArrowheads="1"/>
            </p:cNvSpPr>
            <p:nvPr/>
          </p:nvSpPr>
          <p:spPr bwMode="auto">
            <a:xfrm>
              <a:off x="3456" y="3936"/>
              <a:ext cx="66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100" b="1">
                  <a:solidFill>
                    <a:srgbClr val="0099CC"/>
                  </a:solidFill>
                  <a:latin typeface="Arial Narrow" pitchFamily="34" charset="0"/>
                  <a:cs typeface="Arial" pitchFamily="34" charset="0"/>
                </a:rPr>
                <a:t>Early Preschool</a:t>
              </a:r>
            </a:p>
          </p:txBody>
        </p:sp>
        <p:sp>
          <p:nvSpPr>
            <p:cNvPr id="10" name="Text Box 18"/>
            <p:cNvSpPr txBox="1">
              <a:spLocks noChangeArrowheads="1"/>
            </p:cNvSpPr>
            <p:nvPr/>
          </p:nvSpPr>
          <p:spPr bwMode="auto">
            <a:xfrm>
              <a:off x="4032" y="3504"/>
              <a:ext cx="63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100" b="1">
                  <a:solidFill>
                    <a:srgbClr val="0099CC"/>
                  </a:solidFill>
                  <a:latin typeface="Arial Narrow" pitchFamily="34" charset="0"/>
                  <a:cs typeface="Arial" pitchFamily="34" charset="0"/>
                </a:rPr>
                <a:t>Late Preschool</a:t>
              </a:r>
            </a:p>
          </p:txBody>
        </p:sp>
      </p:grpSp>
      <p:grpSp>
        <p:nvGrpSpPr>
          <p:cNvPr id="11" name="Group 28"/>
          <p:cNvGrpSpPr>
            <a:grpSpLocks/>
          </p:cNvGrpSpPr>
          <p:nvPr/>
        </p:nvGrpSpPr>
        <p:grpSpPr bwMode="auto">
          <a:xfrm>
            <a:off x="1895475" y="1283732"/>
            <a:ext cx="8001000" cy="4903788"/>
            <a:chOff x="284" y="864"/>
            <a:chExt cx="5040" cy="3089"/>
          </a:xfrm>
        </p:grpSpPr>
        <p:sp>
          <p:nvSpPr>
            <p:cNvPr id="12" name="Text Box 29"/>
            <p:cNvSpPr txBox="1">
              <a:spLocks noChangeArrowheads="1"/>
            </p:cNvSpPr>
            <p:nvPr/>
          </p:nvSpPr>
          <p:spPr bwMode="auto">
            <a:xfrm>
              <a:off x="4982" y="3720"/>
              <a:ext cx="34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b="1" dirty="0">
                  <a:solidFill>
                    <a:srgbClr val="0099CC"/>
                  </a:solidFill>
                  <a:latin typeface="Arial Narrow" pitchFamily="34" charset="0"/>
                  <a:cs typeface="Arial" pitchFamily="34" charset="0"/>
                </a:rPr>
                <a:t>Age</a:t>
              </a:r>
              <a:endParaRPr lang="en-US" altLang="en-US" dirty="0">
                <a:solidFill>
                  <a:srgbClr val="0099CC"/>
                </a:solidFill>
                <a:latin typeface="Arial Narrow" pitchFamily="34" charset="0"/>
                <a:cs typeface="Arial" pitchFamily="34" charset="0"/>
              </a:endParaRPr>
            </a:p>
          </p:txBody>
        </p:sp>
        <p:grpSp>
          <p:nvGrpSpPr>
            <p:cNvPr id="13" name="Group 30"/>
            <p:cNvGrpSpPr>
              <a:grpSpLocks/>
            </p:cNvGrpSpPr>
            <p:nvPr/>
          </p:nvGrpSpPr>
          <p:grpSpPr bwMode="auto">
            <a:xfrm>
              <a:off x="284" y="864"/>
              <a:ext cx="4514" cy="3074"/>
              <a:chOff x="284" y="864"/>
              <a:chExt cx="4514" cy="3074"/>
            </a:xfrm>
          </p:grpSpPr>
          <p:sp useBgFill="1">
            <p:nvSpPr>
              <p:cNvPr id="14" name="Text Box 31"/>
              <p:cNvSpPr txBox="1">
                <a:spLocks noChangeArrowheads="1"/>
              </p:cNvSpPr>
              <p:nvPr/>
            </p:nvSpPr>
            <p:spPr bwMode="auto">
              <a:xfrm>
                <a:off x="622" y="3744"/>
                <a:ext cx="4176" cy="194"/>
              </a:xfrm>
              <a:prstGeom prst="rect">
                <a:avLst/>
              </a:prstGeom>
              <a:ln w="12700">
                <a:solidFill>
                  <a:schemeClr val="tx1"/>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400" dirty="0">
                    <a:solidFill>
                      <a:srgbClr val="0099CC"/>
                    </a:solidFill>
                    <a:latin typeface="Arial Narrow" pitchFamily="34" charset="0"/>
                    <a:cs typeface="Arial" pitchFamily="34" charset="0"/>
                  </a:rPr>
                  <a:t>          </a:t>
                </a:r>
                <a:r>
                  <a:rPr lang="en-US" altLang="en-US" sz="1400" b="1" dirty="0">
                    <a:solidFill>
                      <a:srgbClr val="0099CC"/>
                    </a:solidFill>
                    <a:latin typeface="Arial Narrow" pitchFamily="34" charset="0"/>
                    <a:cs typeface="Arial" pitchFamily="34" charset="0"/>
                  </a:rPr>
                  <a:t>6 </a:t>
                </a:r>
                <a:r>
                  <a:rPr lang="en-US" altLang="en-US" sz="1400" b="1" dirty="0" err="1">
                    <a:solidFill>
                      <a:srgbClr val="0099CC"/>
                    </a:solidFill>
                    <a:latin typeface="Arial Narrow" pitchFamily="34" charset="0"/>
                    <a:cs typeface="Arial" pitchFamily="34" charset="0"/>
                  </a:rPr>
                  <a:t>mo</a:t>
                </a:r>
                <a:r>
                  <a:rPr lang="en-US" altLang="en-US" sz="1400" b="1" dirty="0">
                    <a:solidFill>
                      <a:srgbClr val="0099CC"/>
                    </a:solidFill>
                    <a:latin typeface="Arial Narrow" pitchFamily="34" charset="0"/>
                    <a:cs typeface="Arial" pitchFamily="34" charset="0"/>
                  </a:rPr>
                  <a:t>	        12 </a:t>
                </a:r>
                <a:r>
                  <a:rPr lang="en-US" altLang="en-US" sz="1400" b="1" dirty="0" err="1">
                    <a:solidFill>
                      <a:srgbClr val="0099CC"/>
                    </a:solidFill>
                    <a:latin typeface="Arial Narrow" pitchFamily="34" charset="0"/>
                    <a:cs typeface="Arial" pitchFamily="34" charset="0"/>
                  </a:rPr>
                  <a:t>mo</a:t>
                </a:r>
                <a:r>
                  <a:rPr lang="en-US" altLang="en-US" sz="1400" b="1" dirty="0">
                    <a:solidFill>
                      <a:srgbClr val="0099CC"/>
                    </a:solidFill>
                    <a:latin typeface="Arial Narrow" pitchFamily="34" charset="0"/>
                    <a:cs typeface="Arial" pitchFamily="34" charset="0"/>
                  </a:rPr>
                  <a:t>              18 </a:t>
                </a:r>
                <a:r>
                  <a:rPr lang="en-US" altLang="en-US" sz="1400" b="1" dirty="0" err="1">
                    <a:solidFill>
                      <a:srgbClr val="0099CC"/>
                    </a:solidFill>
                    <a:latin typeface="Arial Narrow" pitchFamily="34" charset="0"/>
                    <a:cs typeface="Arial" pitchFamily="34" charset="0"/>
                  </a:rPr>
                  <a:t>mo</a:t>
                </a:r>
                <a:r>
                  <a:rPr lang="en-US" altLang="en-US" sz="1400" b="1" dirty="0">
                    <a:solidFill>
                      <a:srgbClr val="0099CC"/>
                    </a:solidFill>
                    <a:latin typeface="Arial Narrow" pitchFamily="34" charset="0"/>
                    <a:cs typeface="Arial" pitchFamily="34" charset="0"/>
                  </a:rPr>
                  <a:t>             24 </a:t>
                </a:r>
                <a:r>
                  <a:rPr lang="en-US" altLang="en-US" sz="1400" b="1" dirty="0" err="1">
                    <a:solidFill>
                      <a:srgbClr val="0099CC"/>
                    </a:solidFill>
                    <a:latin typeface="Arial Narrow" pitchFamily="34" charset="0"/>
                    <a:cs typeface="Arial" pitchFamily="34" charset="0"/>
                  </a:rPr>
                  <a:t>mo</a:t>
                </a:r>
                <a:r>
                  <a:rPr lang="en-US" altLang="en-US" sz="1400" b="1" dirty="0">
                    <a:solidFill>
                      <a:srgbClr val="0099CC"/>
                    </a:solidFill>
                    <a:latin typeface="Arial Narrow" pitchFamily="34" charset="0"/>
                    <a:cs typeface="Arial" pitchFamily="34" charset="0"/>
                  </a:rPr>
                  <a:t>                       3 </a:t>
                </a:r>
                <a:r>
                  <a:rPr lang="en-US" altLang="en-US" sz="1400" b="1" dirty="0" err="1">
                    <a:solidFill>
                      <a:srgbClr val="0099CC"/>
                    </a:solidFill>
                    <a:latin typeface="Arial Narrow" pitchFamily="34" charset="0"/>
                    <a:cs typeface="Arial" pitchFamily="34" charset="0"/>
                  </a:rPr>
                  <a:t>yrs</a:t>
                </a:r>
                <a:r>
                  <a:rPr lang="en-US" altLang="en-US" sz="1400" b="1" dirty="0">
                    <a:solidFill>
                      <a:srgbClr val="0099CC"/>
                    </a:solidFill>
                    <a:latin typeface="Arial Narrow" pitchFamily="34" charset="0"/>
                    <a:cs typeface="Arial" pitchFamily="34" charset="0"/>
                  </a:rPr>
                  <a:t>                           5 </a:t>
                </a:r>
                <a:r>
                  <a:rPr lang="en-US" altLang="en-US" sz="1400" b="1" dirty="0" err="1">
                    <a:solidFill>
                      <a:srgbClr val="0099CC"/>
                    </a:solidFill>
                    <a:latin typeface="Arial Narrow" pitchFamily="34" charset="0"/>
                    <a:cs typeface="Arial" pitchFamily="34" charset="0"/>
                  </a:rPr>
                  <a:t>yrs</a:t>
                </a:r>
                <a:r>
                  <a:rPr lang="en-US" altLang="en-US" sz="1400" b="1" dirty="0">
                    <a:solidFill>
                      <a:srgbClr val="0099CC"/>
                    </a:solidFill>
                    <a:latin typeface="Arial Narrow" pitchFamily="34" charset="0"/>
                    <a:cs typeface="Arial" pitchFamily="34" charset="0"/>
                  </a:rPr>
                  <a:t>   </a:t>
                </a:r>
              </a:p>
            </p:txBody>
          </p:sp>
          <p:sp>
            <p:nvSpPr>
              <p:cNvPr id="15" name="Line 33"/>
              <p:cNvSpPr>
                <a:spLocks noChangeShapeType="1"/>
              </p:cNvSpPr>
              <p:nvPr/>
            </p:nvSpPr>
            <p:spPr bwMode="auto">
              <a:xfrm flipV="1">
                <a:off x="526" y="864"/>
                <a:ext cx="0" cy="3072"/>
              </a:xfrm>
              <a:prstGeom prst="line">
                <a:avLst/>
              </a:prstGeom>
              <a:noFill/>
              <a:ln w="38100">
                <a:solidFill>
                  <a:schemeClr val="bg1"/>
                </a:solidFill>
                <a:round/>
                <a:headEnd/>
                <a:tailEnd/>
              </a:ln>
            </p:spPr>
            <p:txBody>
              <a:bodyPr wrap="none" anchor="ctr"/>
              <a:lstStyle/>
              <a:p>
                <a:pPr>
                  <a:defRPr/>
                </a:pPr>
                <a:endParaRPr lang="en-US">
                  <a:ln>
                    <a:solidFill>
                      <a:schemeClr val="tx1"/>
                    </a:solidFill>
                  </a:ln>
                  <a:latin typeface="Arial" charset="0"/>
                  <a:ea typeface="ＭＳ Ｐゴシック" charset="-128"/>
                </a:endParaRPr>
              </a:p>
            </p:txBody>
          </p:sp>
          <p:sp>
            <p:nvSpPr>
              <p:cNvPr id="16" name="Text Box 34"/>
              <p:cNvSpPr txBox="1">
                <a:spLocks noChangeArrowheads="1"/>
              </p:cNvSpPr>
              <p:nvPr/>
            </p:nvSpPr>
            <p:spPr bwMode="auto">
              <a:xfrm rot="5400000" flipV="1">
                <a:off x="-490" y="2032"/>
                <a:ext cx="184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2400" b="1" dirty="0">
                    <a:solidFill>
                      <a:srgbClr val="0099CC"/>
                    </a:solidFill>
                    <a:cs typeface="Arial" pitchFamily="34" charset="0"/>
                  </a:rPr>
                  <a:t>Readiness to learn</a:t>
                </a:r>
                <a:endParaRPr lang="en-US" altLang="en-US" sz="2400" i="1" dirty="0">
                  <a:solidFill>
                    <a:srgbClr val="0099CC"/>
                  </a:solidFill>
                  <a:cs typeface="Arial" pitchFamily="34" charset="0"/>
                </a:endParaRPr>
              </a:p>
            </p:txBody>
          </p:sp>
        </p:grpSp>
      </p:grpSp>
      <p:sp>
        <p:nvSpPr>
          <p:cNvPr id="17" name="Text Box 48"/>
          <p:cNvSpPr txBox="1">
            <a:spLocks noChangeArrowheads="1"/>
          </p:cNvSpPr>
          <p:nvPr/>
        </p:nvSpPr>
        <p:spPr bwMode="auto">
          <a:xfrm>
            <a:off x="8582025" y="2841070"/>
            <a:ext cx="1447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8125" algn="l"/>
              </a:tabLst>
              <a:defRPr>
                <a:solidFill>
                  <a:schemeClr val="tx1"/>
                </a:solidFill>
                <a:latin typeface="Arial" pitchFamily="34" charset="0"/>
                <a:ea typeface="ＭＳ Ｐゴシック" pitchFamily="34" charset="-128"/>
              </a:defRPr>
            </a:lvl1pPr>
            <a:lvl2pPr marL="742950" indent="-285750" eaLnBrk="0" hangingPunct="0">
              <a:tabLst>
                <a:tab pos="238125" algn="l"/>
              </a:tabLst>
              <a:defRPr>
                <a:solidFill>
                  <a:schemeClr val="tx1"/>
                </a:solidFill>
                <a:latin typeface="Arial" pitchFamily="34" charset="0"/>
                <a:ea typeface="ＭＳ Ｐゴシック" pitchFamily="34" charset="-128"/>
              </a:defRPr>
            </a:lvl2pPr>
            <a:lvl3pPr marL="1143000" indent="-228600" eaLnBrk="0" hangingPunct="0">
              <a:tabLst>
                <a:tab pos="238125" algn="l"/>
              </a:tabLst>
              <a:defRPr>
                <a:solidFill>
                  <a:schemeClr val="tx1"/>
                </a:solidFill>
                <a:latin typeface="Arial" pitchFamily="34" charset="0"/>
                <a:ea typeface="ＭＳ Ｐゴシック" pitchFamily="34" charset="-128"/>
              </a:defRPr>
            </a:lvl3pPr>
            <a:lvl4pPr marL="1600200" indent="-228600" eaLnBrk="0" hangingPunct="0">
              <a:tabLst>
                <a:tab pos="238125" algn="l"/>
              </a:tabLst>
              <a:defRPr>
                <a:solidFill>
                  <a:schemeClr val="tx1"/>
                </a:solidFill>
                <a:latin typeface="Arial" pitchFamily="34" charset="0"/>
                <a:ea typeface="ＭＳ Ｐゴシック" pitchFamily="34" charset="-128"/>
              </a:defRPr>
            </a:lvl4pPr>
            <a:lvl5pPr marL="2057400" indent="-228600" eaLnBrk="0" hangingPunct="0">
              <a:tabLst>
                <a:tab pos="238125" algn="l"/>
              </a:tabLst>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38125" algn="l"/>
              </a:tabLs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38125" algn="l"/>
              </a:tabLs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38125" algn="l"/>
              </a:tabLs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38125" algn="l"/>
              </a:tabLst>
              <a:defRPr>
                <a:solidFill>
                  <a:schemeClr val="tx1"/>
                </a:solidFill>
                <a:latin typeface="Arial" pitchFamily="34" charset="0"/>
                <a:ea typeface="ＭＳ Ｐゴシック" pitchFamily="34" charset="-128"/>
              </a:defRPr>
            </a:lvl9pPr>
          </a:lstStyle>
          <a:p>
            <a:pPr eaLnBrk="1" hangingPunct="1"/>
            <a:r>
              <a:rPr lang="en-US" altLang="en-US" sz="1200" b="1" dirty="0">
                <a:solidFill>
                  <a:schemeClr val="tx2"/>
                </a:solidFill>
                <a:latin typeface="Arial Narrow" pitchFamily="34" charset="0"/>
                <a:cs typeface="Arial" pitchFamily="34" charset="0"/>
              </a:rPr>
              <a:t>“At Risk” Trajectory</a:t>
            </a:r>
          </a:p>
        </p:txBody>
      </p:sp>
      <p:sp>
        <p:nvSpPr>
          <p:cNvPr id="18" name="Arc 37"/>
          <p:cNvSpPr>
            <a:spLocks/>
          </p:cNvSpPr>
          <p:nvPr/>
        </p:nvSpPr>
        <p:spPr bwMode="auto">
          <a:xfrm flipH="1">
            <a:off x="2508250" y="3569732"/>
            <a:ext cx="6553200" cy="2286000"/>
          </a:xfrm>
          <a:custGeom>
            <a:avLst/>
            <a:gdLst>
              <a:gd name="T0" fmla="*/ 2147483647 w 21600"/>
              <a:gd name="T1" fmla="*/ 0 h 21599"/>
              <a:gd name="T2" fmla="*/ 2147483647 w 21600"/>
              <a:gd name="T3" fmla="*/ 2147483647 h 21599"/>
              <a:gd name="T4" fmla="*/ 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89" y="-1"/>
                </a:moveTo>
                <a:cubicBezTo>
                  <a:pt x="12044" y="103"/>
                  <a:pt x="21600" y="9743"/>
                  <a:pt x="21600" y="21599"/>
                </a:cubicBezTo>
              </a:path>
              <a:path w="21600" h="21599" stroke="0" extrusionOk="0">
                <a:moveTo>
                  <a:pt x="189" y="-1"/>
                </a:moveTo>
                <a:cubicBezTo>
                  <a:pt x="12044" y="103"/>
                  <a:pt x="21600" y="9743"/>
                  <a:pt x="21600" y="21599"/>
                </a:cubicBezTo>
                <a:lnTo>
                  <a:pt x="0" y="21599"/>
                </a:lnTo>
                <a:close/>
              </a:path>
            </a:pathLst>
          </a:custGeom>
          <a:noFill/>
          <a:ln w="38100">
            <a:solidFill>
              <a:srgbClr val="FF823E"/>
            </a:solidFill>
            <a:round/>
            <a:headEnd/>
            <a:tailEnd/>
          </a:ln>
        </p:spPr>
        <p:txBody>
          <a:bodyPr wrap="none" anchor="ctr"/>
          <a:lstStyle/>
          <a:p>
            <a:pPr>
              <a:defRPr/>
            </a:pPr>
            <a:endParaRPr lang="en-US">
              <a:latin typeface="Arial" charset="0"/>
              <a:ea typeface="ＭＳ Ｐゴシック" charset="-128"/>
              <a:cs typeface="Arial" charset="0"/>
            </a:endParaRPr>
          </a:p>
        </p:txBody>
      </p:sp>
      <p:sp>
        <p:nvSpPr>
          <p:cNvPr id="19" name="Text Box 48"/>
          <p:cNvSpPr txBox="1">
            <a:spLocks noChangeArrowheads="1"/>
          </p:cNvSpPr>
          <p:nvPr/>
        </p:nvSpPr>
        <p:spPr bwMode="auto">
          <a:xfrm>
            <a:off x="7800975" y="3628470"/>
            <a:ext cx="2409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8125" algn="l"/>
              </a:tabLst>
              <a:defRPr>
                <a:solidFill>
                  <a:schemeClr val="tx1"/>
                </a:solidFill>
                <a:latin typeface="Arial" pitchFamily="34" charset="0"/>
                <a:ea typeface="ＭＳ Ｐゴシック" pitchFamily="34" charset="-128"/>
              </a:defRPr>
            </a:lvl1pPr>
            <a:lvl2pPr marL="742950" indent="-285750" eaLnBrk="0" hangingPunct="0">
              <a:tabLst>
                <a:tab pos="238125" algn="l"/>
              </a:tabLst>
              <a:defRPr>
                <a:solidFill>
                  <a:schemeClr val="tx1"/>
                </a:solidFill>
                <a:latin typeface="Arial" pitchFamily="34" charset="0"/>
                <a:ea typeface="ＭＳ Ｐゴシック" pitchFamily="34" charset="-128"/>
              </a:defRPr>
            </a:lvl2pPr>
            <a:lvl3pPr marL="1143000" indent="-228600" eaLnBrk="0" hangingPunct="0">
              <a:tabLst>
                <a:tab pos="238125" algn="l"/>
              </a:tabLst>
              <a:defRPr>
                <a:solidFill>
                  <a:schemeClr val="tx1"/>
                </a:solidFill>
                <a:latin typeface="Arial" pitchFamily="34" charset="0"/>
                <a:ea typeface="ＭＳ Ｐゴシック" pitchFamily="34" charset="-128"/>
              </a:defRPr>
            </a:lvl3pPr>
            <a:lvl4pPr marL="1600200" indent="-228600" eaLnBrk="0" hangingPunct="0">
              <a:tabLst>
                <a:tab pos="238125" algn="l"/>
              </a:tabLst>
              <a:defRPr>
                <a:solidFill>
                  <a:schemeClr val="tx1"/>
                </a:solidFill>
                <a:latin typeface="Arial" pitchFamily="34" charset="0"/>
                <a:ea typeface="ＭＳ Ｐゴシック" pitchFamily="34" charset="-128"/>
              </a:defRPr>
            </a:lvl4pPr>
            <a:lvl5pPr marL="2057400" indent="-228600" eaLnBrk="0" hangingPunct="0">
              <a:tabLst>
                <a:tab pos="238125" algn="l"/>
              </a:tabLst>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38125" algn="l"/>
              </a:tabLs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38125" algn="l"/>
              </a:tabLs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38125" algn="l"/>
              </a:tabLs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38125" algn="l"/>
              </a:tabLst>
              <a:defRPr>
                <a:solidFill>
                  <a:schemeClr val="tx1"/>
                </a:solidFill>
                <a:latin typeface="Arial" pitchFamily="34" charset="0"/>
                <a:ea typeface="ＭＳ Ｐゴシック" pitchFamily="34" charset="-128"/>
              </a:defRPr>
            </a:lvl9pPr>
          </a:lstStyle>
          <a:p>
            <a:pPr eaLnBrk="1" hangingPunct="1"/>
            <a:r>
              <a:rPr lang="en-US" altLang="en-US" sz="1200" b="1" dirty="0">
                <a:solidFill>
                  <a:schemeClr val="tx2"/>
                </a:solidFill>
                <a:latin typeface="Arial Narrow" pitchFamily="34" charset="0"/>
                <a:cs typeface="Arial" pitchFamily="34" charset="0"/>
              </a:rPr>
              <a:t>“Delayed/Disordered ” Trajectory</a:t>
            </a:r>
          </a:p>
        </p:txBody>
      </p:sp>
      <p:sp>
        <p:nvSpPr>
          <p:cNvPr id="20" name="Text Box 48"/>
          <p:cNvSpPr txBox="1">
            <a:spLocks noChangeArrowheads="1"/>
          </p:cNvSpPr>
          <p:nvPr/>
        </p:nvSpPr>
        <p:spPr bwMode="auto">
          <a:xfrm>
            <a:off x="8486775" y="2028270"/>
            <a:ext cx="1447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38125" algn="l"/>
              </a:tabLst>
              <a:defRPr>
                <a:solidFill>
                  <a:schemeClr val="tx1"/>
                </a:solidFill>
                <a:latin typeface="Arial" pitchFamily="34" charset="0"/>
                <a:ea typeface="ＭＳ Ｐゴシック" pitchFamily="34" charset="-128"/>
              </a:defRPr>
            </a:lvl1pPr>
            <a:lvl2pPr marL="742950" indent="-285750" eaLnBrk="0" hangingPunct="0">
              <a:tabLst>
                <a:tab pos="238125" algn="l"/>
              </a:tabLst>
              <a:defRPr>
                <a:solidFill>
                  <a:schemeClr val="tx1"/>
                </a:solidFill>
                <a:latin typeface="Arial" pitchFamily="34" charset="0"/>
                <a:ea typeface="ＭＳ Ｐゴシック" pitchFamily="34" charset="-128"/>
              </a:defRPr>
            </a:lvl2pPr>
            <a:lvl3pPr marL="1143000" indent="-228600" eaLnBrk="0" hangingPunct="0">
              <a:tabLst>
                <a:tab pos="238125" algn="l"/>
              </a:tabLst>
              <a:defRPr>
                <a:solidFill>
                  <a:schemeClr val="tx1"/>
                </a:solidFill>
                <a:latin typeface="Arial" pitchFamily="34" charset="0"/>
                <a:ea typeface="ＭＳ Ｐゴシック" pitchFamily="34" charset="-128"/>
              </a:defRPr>
            </a:lvl3pPr>
            <a:lvl4pPr marL="1600200" indent="-228600" eaLnBrk="0" hangingPunct="0">
              <a:tabLst>
                <a:tab pos="238125" algn="l"/>
              </a:tabLst>
              <a:defRPr>
                <a:solidFill>
                  <a:schemeClr val="tx1"/>
                </a:solidFill>
                <a:latin typeface="Arial" pitchFamily="34" charset="0"/>
                <a:ea typeface="ＭＳ Ｐゴシック" pitchFamily="34" charset="-128"/>
              </a:defRPr>
            </a:lvl4pPr>
            <a:lvl5pPr marL="2057400" indent="-228600" eaLnBrk="0" hangingPunct="0">
              <a:tabLst>
                <a:tab pos="238125" algn="l"/>
              </a:tabLst>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238125" algn="l"/>
              </a:tabLs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238125" algn="l"/>
              </a:tabLs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238125" algn="l"/>
              </a:tabLs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238125" algn="l"/>
              </a:tabLst>
              <a:defRPr>
                <a:solidFill>
                  <a:schemeClr val="tx1"/>
                </a:solidFill>
                <a:latin typeface="Arial" pitchFamily="34" charset="0"/>
                <a:ea typeface="ＭＳ Ｐゴシック" pitchFamily="34" charset="-128"/>
              </a:defRPr>
            </a:lvl9pPr>
          </a:lstStyle>
          <a:p>
            <a:pPr eaLnBrk="1" hangingPunct="1"/>
            <a:r>
              <a:rPr lang="en-US" altLang="en-US" sz="1200" b="1">
                <a:solidFill>
                  <a:schemeClr val="bg1"/>
                </a:solidFill>
                <a:latin typeface="Arial Narrow" pitchFamily="34" charset="0"/>
                <a:cs typeface="Arial" pitchFamily="34" charset="0"/>
              </a:rPr>
              <a:t>“Healthy” Trajectory</a:t>
            </a:r>
          </a:p>
        </p:txBody>
      </p:sp>
      <p:grpSp>
        <p:nvGrpSpPr>
          <p:cNvPr id="21" name="Group 67"/>
          <p:cNvGrpSpPr>
            <a:grpSpLocks/>
          </p:cNvGrpSpPr>
          <p:nvPr/>
        </p:nvGrpSpPr>
        <p:grpSpPr bwMode="auto">
          <a:xfrm>
            <a:off x="2508250" y="1664732"/>
            <a:ext cx="6410325" cy="4343400"/>
            <a:chOff x="990597" y="1752600"/>
            <a:chExt cx="6410327" cy="4343400"/>
          </a:xfrm>
        </p:grpSpPr>
        <p:sp>
          <p:nvSpPr>
            <p:cNvPr id="22" name="Arc 6"/>
            <p:cNvSpPr>
              <a:spLocks/>
            </p:cNvSpPr>
            <p:nvPr/>
          </p:nvSpPr>
          <p:spPr bwMode="auto">
            <a:xfrm flipH="1">
              <a:off x="990599" y="1905000"/>
              <a:ext cx="6410325" cy="4114800"/>
            </a:xfrm>
            <a:custGeom>
              <a:avLst/>
              <a:gdLst>
                <a:gd name="T0" fmla="*/ 0 w 23596"/>
                <a:gd name="T1" fmla="*/ 2147483647 h 21600"/>
                <a:gd name="T2" fmla="*/ 2147483647 w 23596"/>
                <a:gd name="T3" fmla="*/ 2147483647 h 21600"/>
                <a:gd name="T4" fmla="*/ 2147483647 w 23596"/>
                <a:gd name="T5" fmla="*/ 2147483647 h 21600"/>
                <a:gd name="T6" fmla="*/ 0 60000 65536"/>
                <a:gd name="T7" fmla="*/ 0 60000 65536"/>
                <a:gd name="T8" fmla="*/ 0 60000 65536"/>
                <a:gd name="T9" fmla="*/ 0 w 23596"/>
                <a:gd name="T10" fmla="*/ 0 h 21600"/>
                <a:gd name="T11" fmla="*/ 23596 w 23596"/>
                <a:gd name="T12" fmla="*/ 21600 h 21600"/>
              </a:gdLst>
              <a:ahLst/>
              <a:cxnLst>
                <a:cxn ang="T6">
                  <a:pos x="T0" y="T1"/>
                </a:cxn>
                <a:cxn ang="T7">
                  <a:pos x="T2" y="T3"/>
                </a:cxn>
                <a:cxn ang="T8">
                  <a:pos x="T4" y="T5"/>
                </a:cxn>
              </a:cxnLst>
              <a:rect l="T9" t="T10" r="T11" b="T12"/>
              <a:pathLst>
                <a:path w="23596" h="21600" fill="none" extrusionOk="0">
                  <a:moveTo>
                    <a:pt x="0" y="92"/>
                  </a:moveTo>
                  <a:cubicBezTo>
                    <a:pt x="663" y="30"/>
                    <a:pt x="1329" y="-1"/>
                    <a:pt x="1996" y="0"/>
                  </a:cubicBezTo>
                  <a:cubicBezTo>
                    <a:pt x="13925" y="0"/>
                    <a:pt x="23596" y="9670"/>
                    <a:pt x="23596" y="21600"/>
                  </a:cubicBezTo>
                </a:path>
                <a:path w="23596" h="21600" stroke="0" extrusionOk="0">
                  <a:moveTo>
                    <a:pt x="0" y="92"/>
                  </a:moveTo>
                  <a:cubicBezTo>
                    <a:pt x="663" y="30"/>
                    <a:pt x="1329" y="-1"/>
                    <a:pt x="1996" y="0"/>
                  </a:cubicBezTo>
                  <a:cubicBezTo>
                    <a:pt x="13925" y="0"/>
                    <a:pt x="23596" y="9670"/>
                    <a:pt x="23596" y="21600"/>
                  </a:cubicBezTo>
                  <a:lnTo>
                    <a:pt x="1996" y="21600"/>
                  </a:lnTo>
                  <a:lnTo>
                    <a:pt x="0" y="92"/>
                  </a:lnTo>
                  <a:close/>
                </a:path>
              </a:pathLst>
            </a:custGeom>
            <a:noFill/>
            <a:ln w="38100">
              <a:solidFill>
                <a:srgbClr val="0099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Arc 6"/>
            <p:cNvSpPr>
              <a:spLocks/>
            </p:cNvSpPr>
            <p:nvPr/>
          </p:nvSpPr>
          <p:spPr bwMode="auto">
            <a:xfrm flipH="1">
              <a:off x="990597" y="1752600"/>
              <a:ext cx="6400802" cy="4191000"/>
            </a:xfrm>
            <a:custGeom>
              <a:avLst/>
              <a:gdLst>
                <a:gd name="T0" fmla="*/ 0 w 23596"/>
                <a:gd name="T1" fmla="*/ 2147483647 h 21600"/>
                <a:gd name="T2" fmla="*/ 2147483647 w 23596"/>
                <a:gd name="T3" fmla="*/ 2147483647 h 21600"/>
                <a:gd name="T4" fmla="*/ 2147483647 w 23596"/>
                <a:gd name="T5" fmla="*/ 2147483647 h 21600"/>
                <a:gd name="T6" fmla="*/ 0 60000 65536"/>
                <a:gd name="T7" fmla="*/ 0 60000 65536"/>
                <a:gd name="T8" fmla="*/ 0 60000 65536"/>
                <a:gd name="T9" fmla="*/ 0 w 23596"/>
                <a:gd name="T10" fmla="*/ 0 h 21600"/>
                <a:gd name="T11" fmla="*/ 23596 w 23596"/>
                <a:gd name="T12" fmla="*/ 21600 h 21600"/>
              </a:gdLst>
              <a:ahLst/>
              <a:cxnLst>
                <a:cxn ang="T6">
                  <a:pos x="T0" y="T1"/>
                </a:cxn>
                <a:cxn ang="T7">
                  <a:pos x="T2" y="T3"/>
                </a:cxn>
                <a:cxn ang="T8">
                  <a:pos x="T4" y="T5"/>
                </a:cxn>
              </a:cxnLst>
              <a:rect l="T9" t="T10" r="T11" b="T12"/>
              <a:pathLst>
                <a:path w="23596" h="21600" fill="none" extrusionOk="0">
                  <a:moveTo>
                    <a:pt x="0" y="92"/>
                  </a:moveTo>
                  <a:cubicBezTo>
                    <a:pt x="663" y="30"/>
                    <a:pt x="1329" y="-1"/>
                    <a:pt x="1996" y="0"/>
                  </a:cubicBezTo>
                  <a:cubicBezTo>
                    <a:pt x="13925" y="0"/>
                    <a:pt x="23596" y="9670"/>
                    <a:pt x="23596" y="21600"/>
                  </a:cubicBezTo>
                </a:path>
                <a:path w="23596" h="21600" stroke="0" extrusionOk="0">
                  <a:moveTo>
                    <a:pt x="0" y="92"/>
                  </a:moveTo>
                  <a:cubicBezTo>
                    <a:pt x="663" y="30"/>
                    <a:pt x="1329" y="-1"/>
                    <a:pt x="1996" y="0"/>
                  </a:cubicBezTo>
                  <a:cubicBezTo>
                    <a:pt x="13925" y="0"/>
                    <a:pt x="23596" y="9670"/>
                    <a:pt x="23596" y="21600"/>
                  </a:cubicBezTo>
                  <a:lnTo>
                    <a:pt x="1996" y="21600"/>
                  </a:lnTo>
                  <a:lnTo>
                    <a:pt x="0" y="92"/>
                  </a:lnTo>
                  <a:close/>
                </a:path>
              </a:pathLst>
            </a:custGeom>
            <a:noFill/>
            <a:ln w="19050">
              <a:solidFill>
                <a:srgbClr val="007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 name="Arc 6"/>
            <p:cNvSpPr>
              <a:spLocks/>
            </p:cNvSpPr>
            <p:nvPr/>
          </p:nvSpPr>
          <p:spPr bwMode="auto">
            <a:xfrm flipH="1">
              <a:off x="990600" y="2057400"/>
              <a:ext cx="6400800" cy="4038600"/>
            </a:xfrm>
            <a:custGeom>
              <a:avLst/>
              <a:gdLst>
                <a:gd name="T0" fmla="*/ 0 w 23596"/>
                <a:gd name="T1" fmla="*/ 2147483647 h 21600"/>
                <a:gd name="T2" fmla="*/ 2147483647 w 23596"/>
                <a:gd name="T3" fmla="*/ 2147483647 h 21600"/>
                <a:gd name="T4" fmla="*/ 2147483647 w 23596"/>
                <a:gd name="T5" fmla="*/ 2147483647 h 21600"/>
                <a:gd name="T6" fmla="*/ 0 60000 65536"/>
                <a:gd name="T7" fmla="*/ 0 60000 65536"/>
                <a:gd name="T8" fmla="*/ 0 60000 65536"/>
                <a:gd name="T9" fmla="*/ 0 w 23596"/>
                <a:gd name="T10" fmla="*/ 0 h 21600"/>
                <a:gd name="T11" fmla="*/ 23596 w 23596"/>
                <a:gd name="T12" fmla="*/ 21600 h 21600"/>
              </a:gdLst>
              <a:ahLst/>
              <a:cxnLst>
                <a:cxn ang="T6">
                  <a:pos x="T0" y="T1"/>
                </a:cxn>
                <a:cxn ang="T7">
                  <a:pos x="T2" y="T3"/>
                </a:cxn>
                <a:cxn ang="T8">
                  <a:pos x="T4" y="T5"/>
                </a:cxn>
              </a:cxnLst>
              <a:rect l="T9" t="T10" r="T11" b="T12"/>
              <a:pathLst>
                <a:path w="23596" h="21600" fill="none" extrusionOk="0">
                  <a:moveTo>
                    <a:pt x="0" y="92"/>
                  </a:moveTo>
                  <a:cubicBezTo>
                    <a:pt x="663" y="30"/>
                    <a:pt x="1329" y="-1"/>
                    <a:pt x="1996" y="0"/>
                  </a:cubicBezTo>
                  <a:cubicBezTo>
                    <a:pt x="13925" y="0"/>
                    <a:pt x="23596" y="9670"/>
                    <a:pt x="23596" y="21600"/>
                  </a:cubicBezTo>
                </a:path>
                <a:path w="23596" h="21600" stroke="0" extrusionOk="0">
                  <a:moveTo>
                    <a:pt x="0" y="92"/>
                  </a:moveTo>
                  <a:cubicBezTo>
                    <a:pt x="663" y="30"/>
                    <a:pt x="1329" y="-1"/>
                    <a:pt x="1996" y="0"/>
                  </a:cubicBezTo>
                  <a:cubicBezTo>
                    <a:pt x="13925" y="0"/>
                    <a:pt x="23596" y="9670"/>
                    <a:pt x="23596" y="21600"/>
                  </a:cubicBezTo>
                  <a:lnTo>
                    <a:pt x="1996" y="21600"/>
                  </a:lnTo>
                  <a:lnTo>
                    <a:pt x="0" y="92"/>
                  </a:lnTo>
                  <a:close/>
                </a:path>
              </a:pathLst>
            </a:custGeom>
            <a:noFill/>
            <a:ln w="19050">
              <a:solidFill>
                <a:srgbClr val="0099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25" name="Group 19"/>
          <p:cNvGrpSpPr>
            <a:grpSpLocks/>
          </p:cNvGrpSpPr>
          <p:nvPr/>
        </p:nvGrpSpPr>
        <p:grpSpPr bwMode="auto">
          <a:xfrm>
            <a:off x="3575050" y="3396694"/>
            <a:ext cx="1274763" cy="2114800"/>
            <a:chOff x="887" y="2352"/>
            <a:chExt cx="803" cy="767"/>
          </a:xfrm>
        </p:grpSpPr>
        <p:sp>
          <p:nvSpPr>
            <p:cNvPr id="26" name="Line 20"/>
            <p:cNvSpPr>
              <a:spLocks noChangeShapeType="1"/>
            </p:cNvSpPr>
            <p:nvPr/>
          </p:nvSpPr>
          <p:spPr bwMode="auto">
            <a:xfrm flipV="1">
              <a:off x="1152" y="2352"/>
              <a:ext cx="0" cy="624"/>
            </a:xfrm>
            <a:prstGeom prst="line">
              <a:avLst/>
            </a:prstGeom>
            <a:noFill/>
            <a:ln w="38100">
              <a:solidFill>
                <a:schemeClr val="bg1">
                  <a:lumMod val="75000"/>
                </a:schemeClr>
              </a:solidFill>
              <a:round/>
              <a:headEnd/>
              <a:tailEnd type="stealth" w="lg" len="lg"/>
            </a:ln>
          </p:spPr>
          <p:txBody>
            <a:bodyPr wrap="none" anchor="ctr"/>
            <a:lstStyle/>
            <a:p>
              <a:pPr>
                <a:defRPr/>
              </a:pPr>
              <a:endParaRPr lang="en-US">
                <a:latin typeface="Arial" charset="0"/>
                <a:ea typeface="ＭＳ Ｐゴシック" charset="-128"/>
              </a:endParaRPr>
            </a:p>
          </p:txBody>
        </p:sp>
        <p:sp>
          <p:nvSpPr>
            <p:cNvPr id="27" name="Text Box 21"/>
            <p:cNvSpPr txBox="1">
              <a:spLocks noChangeArrowheads="1"/>
            </p:cNvSpPr>
            <p:nvPr/>
          </p:nvSpPr>
          <p:spPr bwMode="auto">
            <a:xfrm>
              <a:off x="887" y="2885"/>
              <a:ext cx="803" cy="234"/>
            </a:xfrm>
            <a:prstGeom prst="rect">
              <a:avLst/>
            </a:prstGeom>
            <a:solidFill>
              <a:srgbClr val="0099CC"/>
            </a:solidFill>
            <a:ln w="38100" cmpd="dbl">
              <a:solidFill>
                <a:schemeClr val="bg1">
                  <a:lumMod val="75000"/>
                </a:schemeClr>
              </a:solidFill>
              <a:miter lim="800000"/>
              <a:headEnd/>
              <a:tailEnd/>
            </a:ln>
          </p:spPr>
          <p:txBody>
            <a:bodyPr>
              <a:spAutoFit/>
            </a:bodyPr>
            <a:lstStyle/>
            <a:p>
              <a:pPr>
                <a:defRPr/>
              </a:pPr>
              <a:r>
                <a:rPr lang="en-US" sz="1200" b="1" dirty="0">
                  <a:solidFill>
                    <a:schemeClr val="bg1"/>
                  </a:solidFill>
                  <a:latin typeface="Arial Narrow" pitchFamily="34" charset="0"/>
                  <a:ea typeface="ＭＳ Ｐゴシック" charset="-128"/>
                  <a:cs typeface="Arial" charset="0"/>
                </a:rPr>
                <a:t>Parent education</a:t>
              </a:r>
            </a:p>
            <a:p>
              <a:pPr>
                <a:defRPr/>
              </a:pPr>
              <a:r>
                <a:rPr lang="en-US" sz="1200" b="1" dirty="0">
                  <a:solidFill>
                    <a:schemeClr val="bg1"/>
                  </a:solidFill>
                  <a:latin typeface="Arial Narrow" pitchFamily="34" charset="0"/>
                  <a:ea typeface="ＭＳ Ｐゴシック" charset="-128"/>
                  <a:cs typeface="Arial" charset="0"/>
                </a:rPr>
                <a:t>Emotional Health</a:t>
              </a:r>
            </a:p>
            <a:p>
              <a:pPr>
                <a:defRPr/>
              </a:pPr>
              <a:r>
                <a:rPr lang="en-US" sz="1200" b="1" dirty="0">
                  <a:solidFill>
                    <a:schemeClr val="bg1"/>
                  </a:solidFill>
                  <a:latin typeface="Arial Narrow" pitchFamily="34" charset="0"/>
                  <a:ea typeface="ＭＳ Ｐゴシック" charset="-128"/>
                  <a:cs typeface="Arial" charset="0"/>
                </a:rPr>
                <a:t>Literacy</a:t>
              </a:r>
              <a:endParaRPr lang="en-US" sz="1200" b="1" i="1" dirty="0">
                <a:solidFill>
                  <a:schemeClr val="bg1"/>
                </a:solidFill>
                <a:latin typeface="Arial Narrow" pitchFamily="34" charset="0"/>
                <a:ea typeface="ＭＳ Ｐゴシック" charset="-128"/>
                <a:cs typeface="Arial" charset="0"/>
              </a:endParaRPr>
            </a:p>
          </p:txBody>
        </p:sp>
      </p:grpSp>
      <p:grpSp>
        <p:nvGrpSpPr>
          <p:cNvPr id="28" name="Group 22"/>
          <p:cNvGrpSpPr>
            <a:grpSpLocks/>
          </p:cNvGrpSpPr>
          <p:nvPr/>
        </p:nvGrpSpPr>
        <p:grpSpPr bwMode="auto">
          <a:xfrm>
            <a:off x="4746625" y="2604532"/>
            <a:ext cx="1166813" cy="2153816"/>
            <a:chOff x="1781" y="1632"/>
            <a:chExt cx="735" cy="1108"/>
          </a:xfrm>
        </p:grpSpPr>
        <p:sp>
          <p:nvSpPr>
            <p:cNvPr id="29" name="Line 23"/>
            <p:cNvSpPr>
              <a:spLocks noChangeShapeType="1"/>
            </p:cNvSpPr>
            <p:nvPr/>
          </p:nvSpPr>
          <p:spPr bwMode="auto">
            <a:xfrm flipV="1">
              <a:off x="1968" y="1632"/>
              <a:ext cx="0" cy="960"/>
            </a:xfrm>
            <a:prstGeom prst="line">
              <a:avLst/>
            </a:prstGeom>
            <a:noFill/>
            <a:ln w="38100">
              <a:solidFill>
                <a:schemeClr val="bg1">
                  <a:lumMod val="75000"/>
                </a:schemeClr>
              </a:solidFill>
              <a:round/>
              <a:headEnd/>
              <a:tailEnd type="stealth" w="lg" len="lg"/>
            </a:ln>
          </p:spPr>
          <p:txBody>
            <a:bodyPr wrap="none" anchor="ctr"/>
            <a:lstStyle/>
            <a:p>
              <a:pPr>
                <a:defRPr/>
              </a:pPr>
              <a:endParaRPr lang="en-US">
                <a:latin typeface="Arial" charset="0"/>
                <a:ea typeface="ＭＳ Ｐゴシック" charset="-128"/>
              </a:endParaRPr>
            </a:p>
          </p:txBody>
        </p:sp>
        <p:sp>
          <p:nvSpPr>
            <p:cNvPr id="30" name="Text Box 24"/>
            <p:cNvSpPr txBox="1">
              <a:spLocks noChangeArrowheads="1"/>
            </p:cNvSpPr>
            <p:nvPr/>
          </p:nvSpPr>
          <p:spPr bwMode="auto">
            <a:xfrm>
              <a:off x="1781" y="2598"/>
              <a:ext cx="735" cy="142"/>
            </a:xfrm>
            <a:prstGeom prst="rect">
              <a:avLst/>
            </a:prstGeom>
            <a:solidFill>
              <a:srgbClr val="0099CC"/>
            </a:solidFill>
            <a:ln w="38100" cmpd="dbl">
              <a:solidFill>
                <a:schemeClr val="bg1">
                  <a:lumMod val="75000"/>
                </a:schemeClr>
              </a:solidFill>
              <a:miter lim="800000"/>
              <a:headEnd/>
              <a:tailEnd/>
            </a:ln>
          </p:spPr>
          <p:txBody>
            <a:bodyPr wrap="none">
              <a:spAutoFit/>
            </a:bodyPr>
            <a:lstStyle/>
            <a:p>
              <a:pPr>
                <a:defRPr/>
              </a:pPr>
              <a:r>
                <a:rPr lang="en-US" sz="1200" b="1">
                  <a:solidFill>
                    <a:schemeClr val="bg1"/>
                  </a:solidFill>
                  <a:latin typeface="Arial Narrow" pitchFamily="34" charset="0"/>
                  <a:ea typeface="ＭＳ Ｐゴシック" charset="-128"/>
                  <a:cs typeface="Arial" charset="0"/>
                </a:rPr>
                <a:t>Reading to child</a:t>
              </a:r>
            </a:p>
          </p:txBody>
        </p:sp>
      </p:grpSp>
      <p:grpSp>
        <p:nvGrpSpPr>
          <p:cNvPr id="31" name="Group 25"/>
          <p:cNvGrpSpPr>
            <a:grpSpLocks/>
          </p:cNvGrpSpPr>
          <p:nvPr/>
        </p:nvGrpSpPr>
        <p:grpSpPr bwMode="auto">
          <a:xfrm>
            <a:off x="7829550" y="1825070"/>
            <a:ext cx="909638" cy="1490226"/>
            <a:chOff x="3696" y="1200"/>
            <a:chExt cx="751" cy="885"/>
          </a:xfrm>
        </p:grpSpPr>
        <p:sp>
          <p:nvSpPr>
            <p:cNvPr id="32" name="Line 26"/>
            <p:cNvSpPr>
              <a:spLocks noChangeShapeType="1"/>
            </p:cNvSpPr>
            <p:nvPr/>
          </p:nvSpPr>
          <p:spPr bwMode="auto">
            <a:xfrm flipV="1">
              <a:off x="3792" y="1200"/>
              <a:ext cx="0" cy="768"/>
            </a:xfrm>
            <a:prstGeom prst="line">
              <a:avLst/>
            </a:prstGeom>
            <a:noFill/>
            <a:ln w="38100">
              <a:solidFill>
                <a:schemeClr val="bg1">
                  <a:lumMod val="75000"/>
                </a:schemeClr>
              </a:solidFill>
              <a:round/>
              <a:headEnd/>
              <a:tailEnd type="stealth" w="lg" len="lg"/>
            </a:ln>
          </p:spPr>
          <p:txBody>
            <a:bodyPr wrap="none" anchor="ctr"/>
            <a:lstStyle/>
            <a:p>
              <a:pPr>
                <a:defRPr/>
              </a:pPr>
              <a:endParaRPr lang="en-US">
                <a:latin typeface="Arial" charset="0"/>
                <a:ea typeface="ＭＳ Ｐゴシック" charset="-128"/>
              </a:endParaRPr>
            </a:p>
          </p:txBody>
        </p:sp>
        <p:sp>
          <p:nvSpPr>
            <p:cNvPr id="33" name="Text Box 27"/>
            <p:cNvSpPr txBox="1">
              <a:spLocks noChangeArrowheads="1"/>
            </p:cNvSpPr>
            <p:nvPr/>
          </p:nvSpPr>
          <p:spPr bwMode="auto">
            <a:xfrm>
              <a:off x="3696" y="1920"/>
              <a:ext cx="751" cy="165"/>
            </a:xfrm>
            <a:prstGeom prst="rect">
              <a:avLst/>
            </a:prstGeom>
            <a:solidFill>
              <a:srgbClr val="0099CC"/>
            </a:solidFill>
            <a:ln w="38100" cmpd="dbl">
              <a:solidFill>
                <a:schemeClr val="bg1">
                  <a:lumMod val="75000"/>
                </a:schemeClr>
              </a:solidFill>
              <a:miter lim="800000"/>
              <a:headEnd/>
              <a:tailEnd/>
            </a:ln>
          </p:spPr>
          <p:txBody>
            <a:bodyPr>
              <a:spAutoFit/>
            </a:bodyPr>
            <a:lstStyle/>
            <a:p>
              <a:pPr algn="ctr">
                <a:defRPr/>
              </a:pPr>
              <a:r>
                <a:rPr lang="en-US" sz="1200" b="1">
                  <a:solidFill>
                    <a:schemeClr val="bg1"/>
                  </a:solidFill>
                  <a:latin typeface="Arial Narrow" pitchFamily="34" charset="0"/>
                  <a:ea typeface="ＭＳ Ｐゴシック" charset="-128"/>
                  <a:cs typeface="Arial" charset="0"/>
                </a:rPr>
                <a:t>Pre-school</a:t>
              </a:r>
            </a:p>
          </p:txBody>
        </p:sp>
      </p:grpSp>
      <p:grpSp>
        <p:nvGrpSpPr>
          <p:cNvPr id="34" name="Group 42"/>
          <p:cNvGrpSpPr>
            <a:grpSpLocks/>
          </p:cNvGrpSpPr>
          <p:nvPr/>
        </p:nvGrpSpPr>
        <p:grpSpPr bwMode="auto">
          <a:xfrm>
            <a:off x="5618163" y="2279094"/>
            <a:ext cx="1574800" cy="2014398"/>
            <a:chOff x="2592" y="1248"/>
            <a:chExt cx="1011" cy="1149"/>
          </a:xfrm>
        </p:grpSpPr>
        <p:sp>
          <p:nvSpPr>
            <p:cNvPr id="35" name="Line 43"/>
            <p:cNvSpPr>
              <a:spLocks noChangeShapeType="1"/>
            </p:cNvSpPr>
            <p:nvPr/>
          </p:nvSpPr>
          <p:spPr bwMode="auto">
            <a:xfrm flipV="1">
              <a:off x="2736" y="1248"/>
              <a:ext cx="0" cy="1008"/>
            </a:xfrm>
            <a:prstGeom prst="line">
              <a:avLst/>
            </a:prstGeom>
            <a:noFill/>
            <a:ln w="38100">
              <a:solidFill>
                <a:schemeClr val="bg1">
                  <a:lumMod val="75000"/>
                </a:schemeClr>
              </a:solidFill>
              <a:round/>
              <a:headEnd/>
              <a:tailEnd type="stealth" w="lg" len="lg"/>
            </a:ln>
          </p:spPr>
          <p:txBody>
            <a:bodyPr wrap="none" anchor="ctr"/>
            <a:lstStyle/>
            <a:p>
              <a:pPr>
                <a:defRPr/>
              </a:pPr>
              <a:endParaRPr lang="en-US">
                <a:latin typeface="Arial" charset="0"/>
                <a:ea typeface="ＭＳ Ｐゴシック" charset="-128"/>
              </a:endParaRPr>
            </a:p>
          </p:txBody>
        </p:sp>
        <p:sp>
          <p:nvSpPr>
            <p:cNvPr id="36" name="Text Box 44"/>
            <p:cNvSpPr txBox="1">
              <a:spLocks noChangeArrowheads="1"/>
            </p:cNvSpPr>
            <p:nvPr/>
          </p:nvSpPr>
          <p:spPr bwMode="auto">
            <a:xfrm>
              <a:off x="2592" y="2239"/>
              <a:ext cx="1011" cy="158"/>
            </a:xfrm>
            <a:prstGeom prst="rect">
              <a:avLst/>
            </a:prstGeom>
            <a:solidFill>
              <a:srgbClr val="0099CC"/>
            </a:solidFill>
            <a:ln w="38100" cmpd="dbl">
              <a:solidFill>
                <a:schemeClr val="bg1">
                  <a:lumMod val="75000"/>
                </a:schemeClr>
              </a:solidFill>
              <a:miter lim="800000"/>
              <a:headEnd/>
              <a:tailEnd/>
            </a:ln>
          </p:spPr>
          <p:txBody>
            <a:bodyPr>
              <a:spAutoFit/>
            </a:bodyPr>
            <a:lstStyle/>
            <a:p>
              <a:pPr>
                <a:defRPr/>
              </a:pPr>
              <a:r>
                <a:rPr lang="en-US" sz="1200" b="1">
                  <a:solidFill>
                    <a:schemeClr val="bg1"/>
                  </a:solidFill>
                  <a:latin typeface="Arial Narrow" pitchFamily="34" charset="0"/>
                  <a:ea typeface="ＭＳ Ｐゴシック" charset="-128"/>
                  <a:cs typeface="Arial" charset="0"/>
                </a:rPr>
                <a:t>Appropriate Discipline</a:t>
              </a:r>
            </a:p>
          </p:txBody>
        </p:sp>
      </p:grpSp>
      <p:sp>
        <p:nvSpPr>
          <p:cNvPr id="37" name="Arc 37"/>
          <p:cNvSpPr>
            <a:spLocks/>
          </p:cNvSpPr>
          <p:nvPr/>
        </p:nvSpPr>
        <p:spPr bwMode="auto">
          <a:xfrm flipH="1">
            <a:off x="2533650" y="2752170"/>
            <a:ext cx="6553200" cy="3179762"/>
          </a:xfrm>
          <a:custGeom>
            <a:avLst/>
            <a:gdLst>
              <a:gd name="T0" fmla="*/ 2147483647 w 21600"/>
              <a:gd name="T1" fmla="*/ 0 h 21599"/>
              <a:gd name="T2" fmla="*/ 2147483647 w 21600"/>
              <a:gd name="T3" fmla="*/ 2147483647 h 21599"/>
              <a:gd name="T4" fmla="*/ 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89" y="-1"/>
                </a:moveTo>
                <a:cubicBezTo>
                  <a:pt x="12044" y="103"/>
                  <a:pt x="21600" y="9743"/>
                  <a:pt x="21600" y="21599"/>
                </a:cubicBezTo>
              </a:path>
              <a:path w="21600" h="21599" stroke="0" extrusionOk="0">
                <a:moveTo>
                  <a:pt x="189" y="-1"/>
                </a:moveTo>
                <a:cubicBezTo>
                  <a:pt x="12044" y="103"/>
                  <a:pt x="21600" y="9743"/>
                  <a:pt x="21600" y="21599"/>
                </a:cubicBezTo>
                <a:lnTo>
                  <a:pt x="0" y="21599"/>
                </a:lnTo>
                <a:lnTo>
                  <a:pt x="189" y="-1"/>
                </a:lnTo>
                <a:close/>
              </a:path>
            </a:pathLst>
          </a:custGeom>
          <a:noFill/>
          <a:ln w="38100">
            <a:solidFill>
              <a:srgbClr val="FFC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8" name="Group 66"/>
          <p:cNvGrpSpPr>
            <a:grpSpLocks/>
          </p:cNvGrpSpPr>
          <p:nvPr/>
        </p:nvGrpSpPr>
        <p:grpSpPr bwMode="auto">
          <a:xfrm>
            <a:off x="3235325" y="1217057"/>
            <a:ext cx="4003675" cy="2852738"/>
            <a:chOff x="1739070" y="1304658"/>
            <a:chExt cx="4003674" cy="2853685"/>
          </a:xfrm>
        </p:grpSpPr>
        <p:sp>
          <p:nvSpPr>
            <p:cNvPr id="39" name="Line 39"/>
            <p:cNvSpPr>
              <a:spLocks noChangeShapeType="1"/>
            </p:cNvSpPr>
            <p:nvPr/>
          </p:nvSpPr>
          <p:spPr bwMode="auto">
            <a:xfrm>
              <a:off x="2159238" y="2994932"/>
              <a:ext cx="0" cy="1163411"/>
            </a:xfrm>
            <a:prstGeom prst="line">
              <a:avLst/>
            </a:prstGeom>
            <a:noFill/>
            <a:ln w="38100">
              <a:solidFill>
                <a:srgbClr val="69CD9B"/>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40" name="Line 40"/>
            <p:cNvSpPr>
              <a:spLocks noChangeShapeType="1"/>
            </p:cNvSpPr>
            <p:nvPr/>
          </p:nvSpPr>
          <p:spPr bwMode="auto">
            <a:xfrm>
              <a:off x="3335576" y="1986643"/>
              <a:ext cx="0" cy="1551214"/>
            </a:xfrm>
            <a:prstGeom prst="line">
              <a:avLst/>
            </a:prstGeom>
            <a:noFill/>
            <a:ln w="38100">
              <a:solidFill>
                <a:srgbClr val="69CD9B"/>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41" name="Line 41"/>
            <p:cNvSpPr>
              <a:spLocks noChangeShapeType="1"/>
            </p:cNvSpPr>
            <p:nvPr/>
          </p:nvSpPr>
          <p:spPr bwMode="auto">
            <a:xfrm>
              <a:off x="4931465" y="1615155"/>
              <a:ext cx="45719" cy="1457339"/>
            </a:xfrm>
            <a:prstGeom prst="line">
              <a:avLst/>
            </a:prstGeom>
            <a:noFill/>
            <a:ln w="38100">
              <a:solidFill>
                <a:srgbClr val="69CD9B"/>
              </a:solidFill>
              <a:round/>
              <a:headEnd/>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42" name="Text Box 45"/>
            <p:cNvSpPr txBox="1">
              <a:spLocks noChangeArrowheads="1"/>
            </p:cNvSpPr>
            <p:nvPr/>
          </p:nvSpPr>
          <p:spPr bwMode="auto">
            <a:xfrm>
              <a:off x="1739070" y="2683066"/>
              <a:ext cx="649537" cy="277091"/>
            </a:xfrm>
            <a:prstGeom prst="rect">
              <a:avLst/>
            </a:prstGeom>
            <a:solidFill>
              <a:srgbClr val="FF823E"/>
            </a:solidFill>
            <a:ln w="38100" cmpd="dbl">
              <a:solidFill>
                <a:srgbClr val="69CD9B"/>
              </a:solidFill>
              <a:miter lim="800000"/>
              <a:headEnd/>
              <a:tailEnd/>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200" b="1" dirty="0">
                  <a:solidFill>
                    <a:schemeClr val="bg1"/>
                  </a:solidFill>
                  <a:latin typeface="Arial Narrow" pitchFamily="34" charset="0"/>
                  <a:cs typeface="Arial" pitchFamily="34" charset="0"/>
                </a:rPr>
                <a:t>Poverty</a:t>
              </a:r>
            </a:p>
          </p:txBody>
        </p:sp>
        <p:sp>
          <p:nvSpPr>
            <p:cNvPr id="43" name="Text Box 46"/>
            <p:cNvSpPr txBox="1">
              <a:spLocks noChangeArrowheads="1"/>
            </p:cNvSpPr>
            <p:nvPr/>
          </p:nvSpPr>
          <p:spPr bwMode="auto">
            <a:xfrm>
              <a:off x="2578212" y="1677844"/>
              <a:ext cx="1577676" cy="277091"/>
            </a:xfrm>
            <a:prstGeom prst="rect">
              <a:avLst/>
            </a:prstGeom>
            <a:solidFill>
              <a:srgbClr val="FF823E"/>
            </a:solidFill>
            <a:ln w="38100" cmpd="dbl">
              <a:solidFill>
                <a:srgbClr val="69CD9B"/>
              </a:solidFill>
              <a:miter lim="800000"/>
              <a:headEnd/>
              <a:tailEnd/>
            </a:ln>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sz="1200" b="1" dirty="0">
                  <a:solidFill>
                    <a:schemeClr val="bg1"/>
                  </a:solidFill>
                  <a:latin typeface="Arial Narrow" pitchFamily="34" charset="0"/>
                  <a:cs typeface="Arial" pitchFamily="34" charset="0"/>
                </a:rPr>
                <a:t>Lack of health services</a:t>
              </a:r>
            </a:p>
          </p:txBody>
        </p:sp>
        <p:sp>
          <p:nvSpPr>
            <p:cNvPr id="44" name="Text Box 47"/>
            <p:cNvSpPr txBox="1">
              <a:spLocks noChangeArrowheads="1"/>
            </p:cNvSpPr>
            <p:nvPr/>
          </p:nvSpPr>
          <p:spPr bwMode="auto">
            <a:xfrm>
              <a:off x="4142544" y="1304658"/>
              <a:ext cx="1600200" cy="277091"/>
            </a:xfrm>
            <a:prstGeom prst="rect">
              <a:avLst/>
            </a:prstGeom>
            <a:solidFill>
              <a:srgbClr val="FF823E"/>
            </a:solidFill>
            <a:ln w="38100" cmpd="dbl">
              <a:solidFill>
                <a:srgbClr val="69CD9B"/>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sz="1200" b="1">
                  <a:solidFill>
                    <a:schemeClr val="bg1"/>
                  </a:solidFill>
                  <a:latin typeface="Arial Narrow" pitchFamily="34" charset="0"/>
                  <a:cs typeface="Arial" pitchFamily="34" charset="0"/>
                </a:rPr>
                <a:t>Toxic Stress</a:t>
              </a:r>
            </a:p>
          </p:txBody>
        </p:sp>
      </p:grpSp>
      <p:grpSp>
        <p:nvGrpSpPr>
          <p:cNvPr id="45" name="Group 42"/>
          <p:cNvGrpSpPr>
            <a:grpSpLocks/>
          </p:cNvGrpSpPr>
          <p:nvPr/>
        </p:nvGrpSpPr>
        <p:grpSpPr bwMode="auto">
          <a:xfrm>
            <a:off x="6069013" y="2099707"/>
            <a:ext cx="1574800" cy="1438296"/>
            <a:chOff x="2592" y="1248"/>
            <a:chExt cx="1011" cy="1143"/>
          </a:xfrm>
        </p:grpSpPr>
        <p:sp>
          <p:nvSpPr>
            <p:cNvPr id="46" name="Line 43"/>
            <p:cNvSpPr>
              <a:spLocks noChangeShapeType="1"/>
            </p:cNvSpPr>
            <p:nvPr/>
          </p:nvSpPr>
          <p:spPr bwMode="auto">
            <a:xfrm flipV="1">
              <a:off x="2736" y="1248"/>
              <a:ext cx="0" cy="1008"/>
            </a:xfrm>
            <a:prstGeom prst="line">
              <a:avLst/>
            </a:prstGeom>
            <a:noFill/>
            <a:ln w="38100">
              <a:solidFill>
                <a:schemeClr val="bg1">
                  <a:lumMod val="75000"/>
                </a:schemeClr>
              </a:solidFill>
              <a:round/>
              <a:headEnd/>
              <a:tailEnd type="stealth" w="lg" len="lg"/>
            </a:ln>
          </p:spPr>
          <p:txBody>
            <a:bodyPr wrap="none" anchor="ctr"/>
            <a:lstStyle/>
            <a:p>
              <a:pPr>
                <a:defRPr/>
              </a:pPr>
              <a:endParaRPr lang="en-US">
                <a:latin typeface="Arial" charset="0"/>
                <a:ea typeface="ＭＳ Ｐゴシック" charset="-128"/>
              </a:endParaRPr>
            </a:p>
          </p:txBody>
        </p:sp>
        <p:sp>
          <p:nvSpPr>
            <p:cNvPr id="47" name="Text Box 44"/>
            <p:cNvSpPr txBox="1">
              <a:spLocks noChangeArrowheads="1"/>
            </p:cNvSpPr>
            <p:nvPr/>
          </p:nvSpPr>
          <p:spPr bwMode="auto">
            <a:xfrm>
              <a:off x="2592" y="2171"/>
              <a:ext cx="1011" cy="220"/>
            </a:xfrm>
            <a:prstGeom prst="rect">
              <a:avLst/>
            </a:prstGeom>
            <a:solidFill>
              <a:srgbClr val="0099CC"/>
            </a:solidFill>
            <a:ln w="38100" cmpd="dbl">
              <a:solidFill>
                <a:schemeClr val="bg1">
                  <a:lumMod val="75000"/>
                </a:schemeClr>
              </a:solidFill>
              <a:miter lim="800000"/>
              <a:headEnd/>
              <a:tailEnd/>
            </a:ln>
          </p:spPr>
          <p:txBody>
            <a:bodyPr>
              <a:spAutoFit/>
            </a:bodyPr>
            <a:lstStyle/>
            <a:p>
              <a:pPr algn="ctr">
                <a:defRPr/>
              </a:pPr>
              <a:r>
                <a:rPr lang="en-US" sz="1200" b="1" dirty="0">
                  <a:solidFill>
                    <a:schemeClr val="bg1"/>
                  </a:solidFill>
                  <a:latin typeface="Arial Narrow" pitchFamily="34" charset="0"/>
                  <a:ea typeface="ＭＳ Ｐゴシック" charset="-128"/>
                  <a:cs typeface="Arial" charset="0"/>
                </a:rPr>
                <a:t>Health Services</a:t>
              </a:r>
            </a:p>
          </p:txBody>
        </p:sp>
      </p:grpSp>
      <p:sp>
        <p:nvSpPr>
          <p:cNvPr id="48" name="Rectangle 47"/>
          <p:cNvSpPr/>
          <p:nvPr/>
        </p:nvSpPr>
        <p:spPr>
          <a:xfrm>
            <a:off x="634206" y="6421795"/>
            <a:ext cx="10183812" cy="430887"/>
          </a:xfrm>
          <a:prstGeom prst="rect">
            <a:avLst/>
          </a:prstGeom>
        </p:spPr>
        <p:txBody>
          <a:bodyPr wrap="square">
            <a:spAutoFit/>
          </a:bodyPr>
          <a:lstStyle/>
          <a:p>
            <a:pPr algn="r"/>
            <a:r>
              <a:rPr lang="en-US" sz="1100" dirty="0" err="1">
                <a:solidFill>
                  <a:schemeClr val="bg1"/>
                </a:solidFill>
              </a:rPr>
              <a:t>Halfon</a:t>
            </a:r>
            <a:r>
              <a:rPr lang="en-US" sz="1100" dirty="0">
                <a:solidFill>
                  <a:schemeClr val="bg1"/>
                </a:solidFill>
              </a:rPr>
              <a:t>, N., Larson, K., Lu, M., Tullis, E., &amp; Russ, S. (2014). </a:t>
            </a:r>
            <a:r>
              <a:rPr lang="en-US" sz="1100" dirty="0" err="1">
                <a:solidFill>
                  <a:schemeClr val="bg1"/>
                </a:solidFill>
              </a:rPr>
              <a:t>Lifecourse</a:t>
            </a:r>
            <a:r>
              <a:rPr lang="en-US" sz="1100" dirty="0">
                <a:solidFill>
                  <a:schemeClr val="bg1"/>
                </a:solidFill>
              </a:rPr>
              <a:t> Health Development: Past, Present and Future. </a:t>
            </a:r>
            <a:r>
              <a:rPr lang="en-US" sz="1100" i="1" dirty="0">
                <a:solidFill>
                  <a:schemeClr val="bg1"/>
                </a:solidFill>
              </a:rPr>
              <a:t>Maternal and Child Health Journal</a:t>
            </a:r>
            <a:r>
              <a:rPr lang="en-US" sz="1100" dirty="0">
                <a:solidFill>
                  <a:schemeClr val="bg1"/>
                </a:solidFill>
              </a:rPr>
              <a:t>,</a:t>
            </a:r>
            <a:r>
              <a:rPr lang="en-US" sz="1100" i="1" dirty="0">
                <a:solidFill>
                  <a:schemeClr val="bg1"/>
                </a:solidFill>
              </a:rPr>
              <a:t>18</a:t>
            </a:r>
            <a:r>
              <a:rPr lang="en-US" sz="1100" dirty="0">
                <a:solidFill>
                  <a:schemeClr val="bg1"/>
                </a:solidFill>
              </a:rPr>
              <a:t>(2), 344–365. http://doi.org/10.1007/s10995-013-1346-2</a:t>
            </a:r>
          </a:p>
        </p:txBody>
      </p:sp>
      <p:sp>
        <p:nvSpPr>
          <p:cNvPr id="50" name="Title 49"/>
          <p:cNvSpPr>
            <a:spLocks noGrp="1"/>
          </p:cNvSpPr>
          <p:nvPr>
            <p:ph type="title"/>
          </p:nvPr>
        </p:nvSpPr>
        <p:spPr/>
        <p:txBody>
          <a:bodyPr/>
          <a:lstStyle/>
          <a:p>
            <a:r>
              <a:rPr lang="en-US" dirty="0"/>
              <a:t>Life Course Development</a:t>
            </a:r>
          </a:p>
        </p:txBody>
      </p:sp>
    </p:spTree>
    <p:extLst>
      <p:ext uri="{BB962C8B-B14F-4D97-AF65-F5344CB8AC3E}">
        <p14:creationId xmlns:p14="http://schemas.microsoft.com/office/powerpoint/2010/main" val="20648661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does this look like at the neighborhood level?</a:t>
            </a:r>
            <a:endParaRPr lang="en-US"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55"/>
          <a:stretch/>
        </p:blipFill>
        <p:spPr bwMode="auto">
          <a:xfrm>
            <a:off x="3184944" y="1447800"/>
            <a:ext cx="5822112"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4"/>
          <a:srcRect l="6250" t="11569" r="48750" b="75098"/>
          <a:stretch/>
        </p:blipFill>
        <p:spPr>
          <a:xfrm>
            <a:off x="9771522" y="6477000"/>
            <a:ext cx="2420477" cy="381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86400"/>
            <a:ext cx="973254" cy="990600"/>
          </a:xfrm>
          <a:prstGeom prst="rect">
            <a:avLst/>
          </a:prstGeom>
        </p:spPr>
      </p:pic>
    </p:spTree>
    <p:extLst>
      <p:ext uri="{BB962C8B-B14F-4D97-AF65-F5344CB8AC3E}">
        <p14:creationId xmlns:p14="http://schemas.microsoft.com/office/powerpoint/2010/main" val="41340953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Before we begin…</a:t>
            </a:r>
            <a:endParaRPr lang="en-US" dirty="0"/>
          </a:p>
        </p:txBody>
      </p:sp>
      <p:sp>
        <p:nvSpPr>
          <p:cNvPr id="3" name="Content Placeholder 2"/>
          <p:cNvSpPr>
            <a:spLocks noGrp="1"/>
          </p:cNvSpPr>
          <p:nvPr>
            <p:ph sz="quarter" idx="10"/>
          </p:nvPr>
        </p:nvSpPr>
        <p:spPr/>
        <p:txBody>
          <a:bodyPr/>
          <a:lstStyle/>
          <a:p>
            <a:r>
              <a:rPr lang="en-US" dirty="0" smtClean="0"/>
              <a:t>Imagine a society with a fair and level playing field</a:t>
            </a:r>
          </a:p>
          <a:p>
            <a:r>
              <a:rPr lang="en-US" dirty="0" smtClean="0"/>
              <a:t>Imagine systems of care that are perfectly designed to optimize the development of everyone</a:t>
            </a:r>
          </a:p>
          <a:p>
            <a:endParaRPr lang="en-US" dirty="0"/>
          </a:p>
          <a:p>
            <a:r>
              <a:rPr lang="en-US" dirty="0" smtClean="0"/>
              <a:t>Consider while we are not yet there, we are closer today than we were yesterday… </a:t>
            </a:r>
          </a:p>
          <a:p>
            <a:pPr marL="914400" lvl="2" indent="0">
              <a:buNone/>
            </a:pPr>
            <a:r>
              <a:rPr lang="en-US" sz="2800" dirty="0" smtClean="0"/>
              <a:t>              and we will be closer at the end of this discussion then we            </a:t>
            </a:r>
          </a:p>
          <a:p>
            <a:pPr marL="914400" lvl="2" indent="0">
              <a:buNone/>
            </a:pPr>
            <a:r>
              <a:rPr lang="en-US" sz="2800" dirty="0"/>
              <a:t> </a:t>
            </a:r>
            <a:r>
              <a:rPr lang="en-US" sz="2800" dirty="0" smtClean="0"/>
              <a:t>             are now.</a:t>
            </a:r>
          </a:p>
          <a:p>
            <a:endParaRPr lang="en-US" dirty="0"/>
          </a:p>
        </p:txBody>
      </p:sp>
      <p:pic>
        <p:nvPicPr>
          <p:cNvPr id="4" name="Picture 3"/>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093079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This raises questions around equity…</a:t>
            </a:r>
            <a:endParaRPr lang="en-US"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455"/>
          <a:stretch/>
        </p:blipFill>
        <p:spPr bwMode="auto">
          <a:xfrm>
            <a:off x="3184944" y="1447800"/>
            <a:ext cx="5822112"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bwMode="auto">
          <a:xfrm>
            <a:off x="1895641" y="2514600"/>
            <a:ext cx="8400718" cy="3809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rotWithShape="1">
          <a:blip r:embed="rId5"/>
          <a:srcRect l="6250" t="11569" r="48750" b="75098"/>
          <a:stretch/>
        </p:blipFill>
        <p:spPr>
          <a:xfrm>
            <a:off x="9771522" y="6477000"/>
            <a:ext cx="2420477" cy="381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486400"/>
            <a:ext cx="973254" cy="990600"/>
          </a:xfrm>
          <a:prstGeom prst="rect">
            <a:avLst/>
          </a:prstGeom>
        </p:spPr>
      </p:pic>
    </p:spTree>
    <p:extLst>
      <p:ext uri="{BB962C8B-B14F-4D97-AF65-F5344CB8AC3E}">
        <p14:creationId xmlns:p14="http://schemas.microsoft.com/office/powerpoint/2010/main" val="39306627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2743200"/>
            <a:ext cx="10058400" cy="31242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i="1" dirty="0"/>
              <a:t>“Everything is related to everything else, but near things are more related than distant things.”</a:t>
            </a:r>
          </a:p>
          <a:p>
            <a:pPr marL="0" indent="0" algn="ctr">
              <a:buNone/>
            </a:pPr>
            <a:r>
              <a:rPr lang="en-US" sz="2400" i="1" dirty="0"/>
              <a:t> - Waldo Tobler</a:t>
            </a:r>
          </a:p>
          <a:p>
            <a:pPr marL="0" indent="0">
              <a:buFont typeface="Arial"/>
              <a:buNone/>
            </a:pPr>
            <a:endParaRPr lang="en-US" dirty="0"/>
          </a:p>
        </p:txBody>
      </p:sp>
      <p:sp>
        <p:nvSpPr>
          <p:cNvPr id="3" name="Rectangle 2"/>
          <p:cNvSpPr/>
          <p:nvPr/>
        </p:nvSpPr>
        <p:spPr>
          <a:xfrm>
            <a:off x="838200" y="1981200"/>
            <a:ext cx="105156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152098" y="731519"/>
            <a:ext cx="12496241" cy="1477328"/>
          </a:xfrm>
          <a:prstGeom prst="rect">
            <a:avLst/>
          </a:prstGeom>
          <a:noFill/>
        </p:spPr>
        <p:txBody>
          <a:bodyPr wrap="none" rtlCol="0">
            <a:spAutoFit/>
          </a:bodyPr>
          <a:lstStyle/>
          <a:p>
            <a:pPr algn="ctr"/>
            <a:r>
              <a:rPr lang="en-US" sz="3600" dirty="0" smtClean="0"/>
              <a:t>Part 3: Review of EDI as a Population Measure of</a:t>
            </a:r>
          </a:p>
          <a:p>
            <a:pPr algn="ctr"/>
            <a:r>
              <a:rPr lang="en-US" sz="3600" dirty="0" smtClean="0"/>
              <a:t>Child Well-being/Well-becoming </a:t>
            </a:r>
            <a:endParaRPr lang="en-US" sz="3600" dirty="0"/>
          </a:p>
          <a:p>
            <a:endParaRPr lang="en-US" dirty="0"/>
          </a:p>
        </p:txBody>
      </p:sp>
      <p:pic>
        <p:nvPicPr>
          <p:cNvPr id="7" name="Picture 6"/>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26961715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 Characteristic Highlights</a:t>
            </a:r>
            <a:endParaRPr lang="en-US" dirty="0"/>
          </a:p>
        </p:txBody>
      </p:sp>
      <p:graphicFrame>
        <p:nvGraphicFramePr>
          <p:cNvPr id="4" name="Content Placeholder 1"/>
          <p:cNvGraphicFramePr>
            <a:graphicFrameLocks noGrp="1"/>
          </p:cNvGraphicFramePr>
          <p:nvPr>
            <p:ph sz="quarter" idx="10"/>
            <p:extLst>
              <p:ext uri="{D42A27DB-BD31-4B8C-83A1-F6EECF244321}">
                <p14:modId xmlns:p14="http://schemas.microsoft.com/office/powerpoint/2010/main" val="3390353596"/>
              </p:ext>
            </p:extLst>
          </p:nvPr>
        </p:nvGraphicFramePr>
        <p:xfrm>
          <a:off x="1066800" y="1600200"/>
          <a:ext cx="102870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10537777" y="34084"/>
            <a:ext cx="1639475" cy="1185116"/>
          </a:xfrm>
          <a:prstGeom prst="rect">
            <a:avLst/>
          </a:prstGeom>
        </p:spPr>
      </p:pic>
      <p:pic>
        <p:nvPicPr>
          <p:cNvPr id="6" name="Picture 5"/>
          <p:cNvPicPr>
            <a:picLocks noChangeAspect="1"/>
          </p:cNvPicPr>
          <p:nvPr/>
        </p:nvPicPr>
        <p:blipFill rotWithShape="1">
          <a:blip r:embed="rId8"/>
          <a:srcRect l="6250" t="11569" r="48750" b="75098"/>
          <a:stretch/>
        </p:blipFill>
        <p:spPr>
          <a:xfrm>
            <a:off x="9771522" y="6477000"/>
            <a:ext cx="2420477" cy="38100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486400"/>
            <a:ext cx="973254" cy="990600"/>
          </a:xfrm>
          <a:prstGeom prst="rect">
            <a:avLst/>
          </a:prstGeom>
        </p:spPr>
      </p:pic>
    </p:spTree>
    <p:extLst>
      <p:ext uri="{BB962C8B-B14F-4D97-AF65-F5344CB8AC3E}">
        <p14:creationId xmlns:p14="http://schemas.microsoft.com/office/powerpoint/2010/main" val="12521334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5 Developmental Domains</a:t>
            </a:r>
            <a:endParaRPr lang="en-US" dirty="0"/>
          </a:p>
        </p:txBody>
      </p:sp>
      <p:grpSp>
        <p:nvGrpSpPr>
          <p:cNvPr id="8" name="Group 7"/>
          <p:cNvGrpSpPr/>
          <p:nvPr/>
        </p:nvGrpSpPr>
        <p:grpSpPr>
          <a:xfrm>
            <a:off x="381000" y="1519830"/>
            <a:ext cx="3463310" cy="1896817"/>
            <a:chOff x="1180122" y="928832"/>
            <a:chExt cx="2853715" cy="1896817"/>
          </a:xfrm>
        </p:grpSpPr>
        <p:sp>
          <p:nvSpPr>
            <p:cNvPr id="9" name="Rectangle 8"/>
            <p:cNvSpPr/>
            <p:nvPr/>
          </p:nvSpPr>
          <p:spPr>
            <a:xfrm>
              <a:off x="1180122" y="928832"/>
              <a:ext cx="2853715" cy="1890568"/>
            </a:xfrm>
            <a:prstGeom prst="rect">
              <a:avLst/>
            </a:prstGeom>
            <a:solidFill>
              <a:srgbClr val="F2DCDB">
                <a:alpha val="74902"/>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2"/>
            <p:cNvSpPr txBox="1">
              <a:spLocks noChangeArrowheads="1"/>
            </p:cNvSpPr>
            <p:nvPr/>
          </p:nvSpPr>
          <p:spPr bwMode="auto">
            <a:xfrm>
              <a:off x="1339776" y="928832"/>
              <a:ext cx="253841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2400">
                  <a:solidFill>
                    <a:srgbClr val="339933"/>
                  </a:solidFill>
                  <a:latin typeface="Arial" pitchFamily="34" charset="0"/>
                </a:defRPr>
              </a:lvl1pPr>
              <a:lvl2pPr marL="742950" indent="-285750" eaLnBrk="0" hangingPunct="0">
                <a:spcBef>
                  <a:spcPct val="20000"/>
                </a:spcBef>
                <a:buFont typeface="Arial" pitchFamily="34" charset="0"/>
                <a:buChar char="–"/>
                <a:defRPr sz="2000">
                  <a:solidFill>
                    <a:srgbClr val="339933"/>
                  </a:solidFill>
                  <a:latin typeface="Arial" pitchFamily="34" charset="0"/>
                </a:defRPr>
              </a:lvl2pPr>
              <a:lvl3pPr marL="1143000" indent="-228600" eaLnBrk="0" hangingPunct="0">
                <a:spcBef>
                  <a:spcPct val="20000"/>
                </a:spcBef>
                <a:buFont typeface="Arial" pitchFamily="34" charset="0"/>
                <a:buChar char="•"/>
                <a:defRPr>
                  <a:solidFill>
                    <a:srgbClr val="339933"/>
                  </a:solidFill>
                  <a:latin typeface="Arial" pitchFamily="34" charset="0"/>
                </a:defRPr>
              </a:lvl3pPr>
              <a:lvl4pPr marL="1600200" indent="-228600" eaLnBrk="0" hangingPunct="0">
                <a:spcBef>
                  <a:spcPct val="20000"/>
                </a:spcBef>
                <a:buFont typeface="Arial" pitchFamily="34" charset="0"/>
                <a:buChar char="–"/>
                <a:defRPr sz="1600">
                  <a:solidFill>
                    <a:srgbClr val="339933"/>
                  </a:solidFill>
                  <a:latin typeface="Arial" pitchFamily="34" charset="0"/>
                </a:defRPr>
              </a:lvl4pPr>
              <a:lvl5pPr marL="2057400" indent="-228600" eaLnBrk="0" hangingPunct="0">
                <a:spcBef>
                  <a:spcPct val="20000"/>
                </a:spcBef>
                <a:buFont typeface="Arial" pitchFamily="34" charset="0"/>
                <a:buChar char="»"/>
                <a:defRPr sz="1600">
                  <a:solidFill>
                    <a:srgbClr val="339933"/>
                  </a:solidFill>
                  <a:latin typeface="Arial" pitchFamily="34" charset="0"/>
                </a:defRPr>
              </a:lvl5pPr>
              <a:lvl6pPr marL="25146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6pPr>
              <a:lvl7pPr marL="29718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7pPr>
              <a:lvl8pPr marL="34290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8pPr>
              <a:lvl9pPr marL="38862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9pPr>
            </a:lstStyle>
            <a:p>
              <a:pPr algn="ctr" eaLnBrk="1" fontAlgn="base" hangingPunct="1">
                <a:lnSpc>
                  <a:spcPct val="115000"/>
                </a:lnSpc>
                <a:spcBef>
                  <a:spcPct val="0"/>
                </a:spcBef>
                <a:spcAft>
                  <a:spcPts val="1000"/>
                </a:spcAft>
                <a:buNone/>
                <a:defRPr/>
              </a:pPr>
              <a:r>
                <a:rPr lang="en-US" altLang="en-US" sz="2801" b="1" dirty="0">
                  <a:solidFill>
                    <a:srgbClr val="FF0000"/>
                  </a:solidFill>
                  <a:effectLst>
                    <a:innerShdw blurRad="114300">
                      <a:prstClr val="black"/>
                    </a:innerShdw>
                  </a:effectLst>
                  <a:latin typeface="Calibri" pitchFamily="34" charset="0"/>
                  <a:ea typeface="Calibri" pitchFamily="34" charset="0"/>
                  <a:cs typeface="Times New Roman" pitchFamily="18" charset="0"/>
                </a:rPr>
                <a:t>Communication Skills</a:t>
              </a:r>
              <a:endParaRPr lang="en-US" altLang="en-US" sz="1100" dirty="0">
                <a:solidFill>
                  <a:srgbClr val="000099"/>
                </a:solidFill>
                <a:effectLst>
                  <a:innerShdw blurRad="114300">
                    <a:prstClr val="black"/>
                  </a:innerShdw>
                </a:effectLst>
                <a:latin typeface="Calibri" pitchFamily="34" charset="0"/>
                <a:ea typeface="Calibri" pitchFamily="34" charset="0"/>
                <a:cs typeface="Times New Roman" pitchFamily="18" charset="0"/>
              </a:endParaRPr>
            </a:p>
          </p:txBody>
        </p:sp>
        <p:sp>
          <p:nvSpPr>
            <p:cNvPr id="11" name="TextBox 10"/>
            <p:cNvSpPr txBox="1"/>
            <p:nvPr/>
          </p:nvSpPr>
          <p:spPr>
            <a:xfrm>
              <a:off x="1291250" y="1888854"/>
              <a:ext cx="2667000" cy="936795"/>
            </a:xfrm>
            <a:prstGeom prst="rect">
              <a:avLst/>
            </a:prstGeom>
            <a:noFill/>
          </p:spPr>
          <p:txBody>
            <a:bodyPr wrap="square" rtlCol="0">
              <a:spAutoFit/>
            </a:bodyPr>
            <a:lstStyle/>
            <a:p>
              <a:pPr marL="285764" indent="-285764">
                <a:buFontTx/>
                <a:buChar char="-"/>
              </a:pPr>
              <a:r>
                <a:rPr lang="en-US" altLang="en-US" dirty="0">
                  <a:solidFill>
                    <a:schemeClr val="tx1">
                      <a:lumMod val="95000"/>
                      <a:lumOff val="5000"/>
                    </a:schemeClr>
                  </a:solidFill>
                </a:rPr>
                <a:t>Ability to use language</a:t>
              </a:r>
            </a:p>
            <a:p>
              <a:pPr marL="285764" indent="-285764">
                <a:buFontTx/>
                <a:buChar char="-"/>
              </a:pPr>
              <a:r>
                <a:rPr lang="en-US" altLang="en-US" dirty="0">
                  <a:solidFill>
                    <a:schemeClr val="tx1">
                      <a:lumMod val="95000"/>
                      <a:lumOff val="5000"/>
                    </a:schemeClr>
                  </a:solidFill>
                </a:rPr>
                <a:t>Communicate needs and understand</a:t>
              </a:r>
            </a:p>
          </p:txBody>
        </p:sp>
      </p:grpSp>
      <p:grpSp>
        <p:nvGrpSpPr>
          <p:cNvPr id="12" name="Group 11"/>
          <p:cNvGrpSpPr/>
          <p:nvPr/>
        </p:nvGrpSpPr>
        <p:grpSpPr>
          <a:xfrm>
            <a:off x="387656" y="3647614"/>
            <a:ext cx="3463310" cy="1914986"/>
            <a:chOff x="194285" y="3114214"/>
            <a:chExt cx="2853715" cy="1914986"/>
          </a:xfrm>
        </p:grpSpPr>
        <p:sp>
          <p:nvSpPr>
            <p:cNvPr id="13" name="Rectangle 12"/>
            <p:cNvSpPr/>
            <p:nvPr/>
          </p:nvSpPr>
          <p:spPr>
            <a:xfrm>
              <a:off x="194285" y="3138632"/>
              <a:ext cx="2853715" cy="1890568"/>
            </a:xfrm>
            <a:prstGeom prst="rect">
              <a:avLst/>
            </a:prstGeom>
            <a:solidFill>
              <a:srgbClr val="EBF1DE">
                <a:alpha val="74902"/>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2"/>
            <p:cNvSpPr txBox="1">
              <a:spLocks noChangeArrowheads="1"/>
            </p:cNvSpPr>
            <p:nvPr/>
          </p:nvSpPr>
          <p:spPr bwMode="auto">
            <a:xfrm>
              <a:off x="576629" y="3114214"/>
              <a:ext cx="2210978" cy="10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400">
                  <a:solidFill>
                    <a:srgbClr val="339933"/>
                  </a:solidFill>
                  <a:latin typeface="Arial" pitchFamily="34" charset="0"/>
                </a:defRPr>
              </a:lvl1pPr>
              <a:lvl2pPr marL="742950" indent="-285750" eaLnBrk="0" hangingPunct="0">
                <a:spcBef>
                  <a:spcPct val="20000"/>
                </a:spcBef>
                <a:buFont typeface="Arial" pitchFamily="34" charset="0"/>
                <a:buChar char="–"/>
                <a:defRPr sz="2000">
                  <a:solidFill>
                    <a:srgbClr val="339933"/>
                  </a:solidFill>
                  <a:latin typeface="Arial" pitchFamily="34" charset="0"/>
                </a:defRPr>
              </a:lvl2pPr>
              <a:lvl3pPr marL="1143000" indent="-228600" eaLnBrk="0" hangingPunct="0">
                <a:spcBef>
                  <a:spcPct val="20000"/>
                </a:spcBef>
                <a:buFont typeface="Arial" pitchFamily="34" charset="0"/>
                <a:buChar char="•"/>
                <a:defRPr>
                  <a:solidFill>
                    <a:srgbClr val="339933"/>
                  </a:solidFill>
                  <a:latin typeface="Arial" pitchFamily="34" charset="0"/>
                </a:defRPr>
              </a:lvl3pPr>
              <a:lvl4pPr marL="1600200" indent="-228600" eaLnBrk="0" hangingPunct="0">
                <a:spcBef>
                  <a:spcPct val="20000"/>
                </a:spcBef>
                <a:buFont typeface="Arial" pitchFamily="34" charset="0"/>
                <a:buChar char="–"/>
                <a:defRPr sz="1600">
                  <a:solidFill>
                    <a:srgbClr val="339933"/>
                  </a:solidFill>
                  <a:latin typeface="Arial" pitchFamily="34" charset="0"/>
                </a:defRPr>
              </a:lvl4pPr>
              <a:lvl5pPr marL="2057400" indent="-228600" eaLnBrk="0" hangingPunct="0">
                <a:spcBef>
                  <a:spcPct val="20000"/>
                </a:spcBef>
                <a:buFont typeface="Arial" pitchFamily="34" charset="0"/>
                <a:buChar char="»"/>
                <a:defRPr sz="1600">
                  <a:solidFill>
                    <a:srgbClr val="339933"/>
                  </a:solidFill>
                  <a:latin typeface="Arial" pitchFamily="34" charset="0"/>
                </a:defRPr>
              </a:lvl5pPr>
              <a:lvl6pPr marL="25146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6pPr>
              <a:lvl7pPr marL="29718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7pPr>
              <a:lvl8pPr marL="34290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8pPr>
              <a:lvl9pPr marL="38862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9pPr>
            </a:lstStyle>
            <a:p>
              <a:pPr algn="ctr" eaLnBrk="1" fontAlgn="base" hangingPunct="1">
                <a:lnSpc>
                  <a:spcPct val="115000"/>
                </a:lnSpc>
                <a:spcBef>
                  <a:spcPct val="0"/>
                </a:spcBef>
                <a:spcAft>
                  <a:spcPts val="1000"/>
                </a:spcAft>
                <a:buNone/>
                <a:defRPr/>
              </a:pPr>
              <a:r>
                <a:rPr lang="en-US" altLang="en-US" sz="2801" b="1">
                  <a:effectLst>
                    <a:innerShdw blurRad="114300">
                      <a:prstClr val="black"/>
                    </a:innerShdw>
                  </a:effectLst>
                  <a:latin typeface="Calibri" pitchFamily="34" charset="0"/>
                  <a:ea typeface="Calibri" pitchFamily="34" charset="0"/>
                  <a:cs typeface="Times New Roman" pitchFamily="18" charset="0"/>
                </a:rPr>
                <a:t>Language &amp; </a:t>
              </a:r>
              <a:br>
                <a:rPr lang="en-US" altLang="en-US" sz="2801" b="1">
                  <a:effectLst>
                    <a:innerShdw blurRad="114300">
                      <a:prstClr val="black"/>
                    </a:innerShdw>
                  </a:effectLst>
                  <a:latin typeface="Calibri" pitchFamily="34" charset="0"/>
                  <a:ea typeface="Calibri" pitchFamily="34" charset="0"/>
                  <a:cs typeface="Times New Roman" pitchFamily="18" charset="0"/>
                </a:rPr>
              </a:br>
              <a:r>
                <a:rPr lang="en-US" altLang="en-US" sz="2801" b="1">
                  <a:effectLst>
                    <a:innerShdw blurRad="114300">
                      <a:prstClr val="black"/>
                    </a:innerShdw>
                  </a:effectLst>
                  <a:latin typeface="Calibri" pitchFamily="34" charset="0"/>
                  <a:ea typeface="Calibri" pitchFamily="34" charset="0"/>
                  <a:cs typeface="Times New Roman" pitchFamily="18" charset="0"/>
                </a:rPr>
                <a:t>Cognitive</a:t>
              </a:r>
              <a:endParaRPr lang="en-US" altLang="en-US" sz="1100">
                <a:solidFill>
                  <a:srgbClr val="000099"/>
                </a:solidFill>
                <a:effectLst>
                  <a:innerShdw blurRad="114300">
                    <a:prstClr val="black"/>
                  </a:innerShdw>
                </a:effectLst>
                <a:latin typeface="Calibri" pitchFamily="34" charset="0"/>
                <a:ea typeface="Calibri" pitchFamily="34" charset="0"/>
                <a:cs typeface="Times New Roman" pitchFamily="18" charset="0"/>
              </a:endParaRPr>
            </a:p>
          </p:txBody>
        </p:sp>
        <p:sp>
          <p:nvSpPr>
            <p:cNvPr id="15" name="TextBox 14"/>
            <p:cNvSpPr txBox="1"/>
            <p:nvPr/>
          </p:nvSpPr>
          <p:spPr>
            <a:xfrm>
              <a:off x="298757" y="4083916"/>
              <a:ext cx="2586940" cy="936795"/>
            </a:xfrm>
            <a:prstGeom prst="rect">
              <a:avLst/>
            </a:prstGeom>
            <a:noFill/>
          </p:spPr>
          <p:txBody>
            <a:bodyPr wrap="square" rtlCol="0">
              <a:spAutoFit/>
            </a:bodyPr>
            <a:lstStyle/>
            <a:p>
              <a:pPr marL="285764" indent="-285764">
                <a:buFontTx/>
                <a:buChar char="-"/>
              </a:pPr>
              <a:r>
                <a:rPr lang="en-US" altLang="en-US">
                  <a:solidFill>
                    <a:schemeClr val="tx1">
                      <a:lumMod val="95000"/>
                      <a:lumOff val="5000"/>
                    </a:schemeClr>
                  </a:solidFill>
                </a:rPr>
                <a:t>Abilities with reading, writing, numbers, shapes</a:t>
              </a:r>
            </a:p>
          </p:txBody>
        </p:sp>
      </p:grpSp>
      <p:grpSp>
        <p:nvGrpSpPr>
          <p:cNvPr id="16" name="Group 15"/>
          <p:cNvGrpSpPr/>
          <p:nvPr/>
        </p:nvGrpSpPr>
        <p:grpSpPr>
          <a:xfrm>
            <a:off x="4385290" y="4876800"/>
            <a:ext cx="3463310" cy="1901440"/>
            <a:chOff x="3166085" y="4876800"/>
            <a:chExt cx="2853715" cy="1901440"/>
          </a:xfrm>
        </p:grpSpPr>
        <p:sp>
          <p:nvSpPr>
            <p:cNvPr id="17" name="Rectangle 16"/>
            <p:cNvSpPr/>
            <p:nvPr/>
          </p:nvSpPr>
          <p:spPr>
            <a:xfrm>
              <a:off x="3166085" y="4876800"/>
              <a:ext cx="2853715" cy="1890568"/>
            </a:xfrm>
            <a:prstGeom prst="rect">
              <a:avLst/>
            </a:prstGeom>
            <a:solidFill>
              <a:srgbClr val="F8EDEC">
                <a:alpha val="74902"/>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Box 2"/>
            <p:cNvSpPr txBox="1">
              <a:spLocks noChangeArrowheads="1"/>
            </p:cNvSpPr>
            <p:nvPr/>
          </p:nvSpPr>
          <p:spPr bwMode="auto">
            <a:xfrm>
              <a:off x="3611943" y="5029200"/>
              <a:ext cx="1958218" cy="10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2400">
                  <a:solidFill>
                    <a:srgbClr val="339933"/>
                  </a:solidFill>
                  <a:latin typeface="Arial" pitchFamily="34" charset="0"/>
                </a:defRPr>
              </a:lvl1pPr>
              <a:lvl2pPr marL="742950" indent="-285750" eaLnBrk="0" hangingPunct="0">
                <a:spcBef>
                  <a:spcPct val="20000"/>
                </a:spcBef>
                <a:buFont typeface="Arial" pitchFamily="34" charset="0"/>
                <a:buChar char="–"/>
                <a:defRPr sz="2000">
                  <a:solidFill>
                    <a:srgbClr val="339933"/>
                  </a:solidFill>
                  <a:latin typeface="Arial" pitchFamily="34" charset="0"/>
                </a:defRPr>
              </a:lvl2pPr>
              <a:lvl3pPr marL="1143000" indent="-228600" eaLnBrk="0" hangingPunct="0">
                <a:spcBef>
                  <a:spcPct val="20000"/>
                </a:spcBef>
                <a:buFont typeface="Arial" pitchFamily="34" charset="0"/>
                <a:buChar char="•"/>
                <a:defRPr>
                  <a:solidFill>
                    <a:srgbClr val="339933"/>
                  </a:solidFill>
                  <a:latin typeface="Arial" pitchFamily="34" charset="0"/>
                </a:defRPr>
              </a:lvl3pPr>
              <a:lvl4pPr marL="1600200" indent="-228600" eaLnBrk="0" hangingPunct="0">
                <a:spcBef>
                  <a:spcPct val="20000"/>
                </a:spcBef>
                <a:buFont typeface="Arial" pitchFamily="34" charset="0"/>
                <a:buChar char="–"/>
                <a:defRPr sz="1600">
                  <a:solidFill>
                    <a:srgbClr val="339933"/>
                  </a:solidFill>
                  <a:latin typeface="Arial" pitchFamily="34" charset="0"/>
                </a:defRPr>
              </a:lvl4pPr>
              <a:lvl5pPr marL="2057400" indent="-228600" eaLnBrk="0" hangingPunct="0">
                <a:spcBef>
                  <a:spcPct val="20000"/>
                </a:spcBef>
                <a:buFont typeface="Arial" pitchFamily="34" charset="0"/>
                <a:buChar char="»"/>
                <a:defRPr sz="1600">
                  <a:solidFill>
                    <a:srgbClr val="339933"/>
                  </a:solidFill>
                  <a:latin typeface="Arial" pitchFamily="34" charset="0"/>
                </a:defRPr>
              </a:lvl5pPr>
              <a:lvl6pPr marL="25146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6pPr>
              <a:lvl7pPr marL="29718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7pPr>
              <a:lvl8pPr marL="34290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8pPr>
              <a:lvl9pPr marL="38862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9pPr>
            </a:lstStyle>
            <a:p>
              <a:pPr algn="ctr" eaLnBrk="1" fontAlgn="base" hangingPunct="1">
                <a:lnSpc>
                  <a:spcPct val="115000"/>
                </a:lnSpc>
                <a:spcBef>
                  <a:spcPct val="0"/>
                </a:spcBef>
                <a:spcAft>
                  <a:spcPts val="1000"/>
                </a:spcAft>
                <a:buNone/>
                <a:defRPr/>
              </a:pPr>
              <a:r>
                <a:rPr lang="en-US" altLang="en-US" sz="2801" b="1">
                  <a:solidFill>
                    <a:srgbClr val="FF7C80"/>
                  </a:solidFill>
                  <a:effectLst>
                    <a:innerShdw blurRad="114300">
                      <a:prstClr val="black"/>
                    </a:innerShdw>
                  </a:effectLst>
                  <a:latin typeface="Calibri" pitchFamily="34" charset="0"/>
                  <a:ea typeface="Calibri" pitchFamily="34" charset="0"/>
                  <a:cs typeface="Times New Roman" pitchFamily="18" charset="0"/>
                </a:rPr>
                <a:t>Emotional Maturity</a:t>
              </a:r>
              <a:endParaRPr lang="en-US" altLang="en-US" sz="1100">
                <a:solidFill>
                  <a:srgbClr val="000099"/>
                </a:solidFill>
                <a:effectLst>
                  <a:innerShdw blurRad="114300">
                    <a:prstClr val="black"/>
                  </a:innerShdw>
                </a:effectLst>
                <a:latin typeface="Calibri" pitchFamily="34" charset="0"/>
                <a:ea typeface="Calibri" pitchFamily="34" charset="0"/>
                <a:cs typeface="Times New Roman" pitchFamily="18" charset="0"/>
              </a:endParaRPr>
            </a:p>
          </p:txBody>
        </p:sp>
        <p:sp>
          <p:nvSpPr>
            <p:cNvPr id="19" name="TextBox 18"/>
            <p:cNvSpPr txBox="1"/>
            <p:nvPr/>
          </p:nvSpPr>
          <p:spPr>
            <a:xfrm>
              <a:off x="3276600" y="6122932"/>
              <a:ext cx="2647952" cy="655308"/>
            </a:xfrm>
            <a:prstGeom prst="rect">
              <a:avLst/>
            </a:prstGeom>
            <a:noFill/>
          </p:spPr>
          <p:txBody>
            <a:bodyPr wrap="square" rtlCol="0">
              <a:spAutoFit/>
            </a:bodyPr>
            <a:lstStyle/>
            <a:p>
              <a:pPr marL="285764" indent="-285764">
                <a:buFontTx/>
                <a:buChar char="-"/>
              </a:pPr>
              <a:r>
                <a:rPr lang="en-US" altLang="en-US">
                  <a:solidFill>
                    <a:schemeClr val="tx1">
                      <a:lumMod val="95000"/>
                      <a:lumOff val="5000"/>
                    </a:schemeClr>
                  </a:solidFill>
                </a:rPr>
                <a:t>Emotional wellbeing, feeling sad, fearful, </a:t>
              </a:r>
              <a:r>
                <a:rPr lang="en-US" altLang="en-US" err="1">
                  <a:solidFill>
                    <a:schemeClr val="tx1">
                      <a:lumMod val="95000"/>
                      <a:lumOff val="5000"/>
                    </a:schemeClr>
                  </a:solidFill>
                </a:rPr>
                <a:t>etc</a:t>
              </a:r>
              <a:endParaRPr lang="en-US" altLang="en-US">
                <a:solidFill>
                  <a:schemeClr val="tx1">
                    <a:lumMod val="95000"/>
                    <a:lumOff val="5000"/>
                  </a:schemeClr>
                </a:solidFill>
              </a:endParaRPr>
            </a:p>
          </p:txBody>
        </p:sp>
      </p:grpSp>
      <p:grpSp>
        <p:nvGrpSpPr>
          <p:cNvPr id="20" name="Group 19"/>
          <p:cNvGrpSpPr/>
          <p:nvPr/>
        </p:nvGrpSpPr>
        <p:grpSpPr>
          <a:xfrm>
            <a:off x="8458201" y="3672031"/>
            <a:ext cx="3508954" cy="1890568"/>
            <a:chOff x="6078578" y="3104859"/>
            <a:chExt cx="2891325" cy="1890568"/>
          </a:xfrm>
        </p:grpSpPr>
        <p:sp>
          <p:nvSpPr>
            <p:cNvPr id="21" name="Rectangle 20"/>
            <p:cNvSpPr/>
            <p:nvPr/>
          </p:nvSpPr>
          <p:spPr>
            <a:xfrm>
              <a:off x="6078578" y="3104859"/>
              <a:ext cx="2853715" cy="1890568"/>
            </a:xfrm>
            <a:prstGeom prst="rect">
              <a:avLst/>
            </a:prstGeom>
            <a:solidFill>
              <a:srgbClr val="DCE6F2">
                <a:alpha val="74902"/>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Box 2"/>
            <p:cNvSpPr txBox="1">
              <a:spLocks noChangeArrowheads="1"/>
            </p:cNvSpPr>
            <p:nvPr/>
          </p:nvSpPr>
          <p:spPr bwMode="auto">
            <a:xfrm>
              <a:off x="6209154" y="3207277"/>
              <a:ext cx="25527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2400">
                  <a:solidFill>
                    <a:srgbClr val="339933"/>
                  </a:solidFill>
                  <a:latin typeface="Arial" pitchFamily="34" charset="0"/>
                </a:defRPr>
              </a:lvl1pPr>
              <a:lvl2pPr marL="742950" indent="-285750" eaLnBrk="0" hangingPunct="0">
                <a:spcBef>
                  <a:spcPct val="20000"/>
                </a:spcBef>
                <a:buFont typeface="Arial" pitchFamily="34" charset="0"/>
                <a:buChar char="–"/>
                <a:defRPr sz="2000">
                  <a:solidFill>
                    <a:srgbClr val="339933"/>
                  </a:solidFill>
                  <a:latin typeface="Arial" pitchFamily="34" charset="0"/>
                </a:defRPr>
              </a:lvl2pPr>
              <a:lvl3pPr marL="1143000" indent="-228600" eaLnBrk="0" hangingPunct="0">
                <a:spcBef>
                  <a:spcPct val="20000"/>
                </a:spcBef>
                <a:buFont typeface="Arial" pitchFamily="34" charset="0"/>
                <a:buChar char="•"/>
                <a:defRPr>
                  <a:solidFill>
                    <a:srgbClr val="339933"/>
                  </a:solidFill>
                  <a:latin typeface="Arial" pitchFamily="34" charset="0"/>
                </a:defRPr>
              </a:lvl3pPr>
              <a:lvl4pPr marL="1600200" indent="-228600" eaLnBrk="0" hangingPunct="0">
                <a:spcBef>
                  <a:spcPct val="20000"/>
                </a:spcBef>
                <a:buFont typeface="Arial" pitchFamily="34" charset="0"/>
                <a:buChar char="–"/>
                <a:defRPr sz="1600">
                  <a:solidFill>
                    <a:srgbClr val="339933"/>
                  </a:solidFill>
                  <a:latin typeface="Arial" pitchFamily="34" charset="0"/>
                </a:defRPr>
              </a:lvl4pPr>
              <a:lvl5pPr marL="2057400" indent="-228600" eaLnBrk="0" hangingPunct="0">
                <a:spcBef>
                  <a:spcPct val="20000"/>
                </a:spcBef>
                <a:buFont typeface="Arial" pitchFamily="34" charset="0"/>
                <a:buChar char="»"/>
                <a:defRPr sz="1600">
                  <a:solidFill>
                    <a:srgbClr val="339933"/>
                  </a:solidFill>
                  <a:latin typeface="Arial" pitchFamily="34" charset="0"/>
                </a:defRPr>
              </a:lvl5pPr>
              <a:lvl6pPr marL="25146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6pPr>
              <a:lvl7pPr marL="29718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7pPr>
              <a:lvl8pPr marL="34290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8pPr>
              <a:lvl9pPr marL="38862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9pPr>
            </a:lstStyle>
            <a:p>
              <a:pPr algn="ctr" eaLnBrk="1" fontAlgn="base" hangingPunct="1">
                <a:lnSpc>
                  <a:spcPct val="115000"/>
                </a:lnSpc>
                <a:spcBef>
                  <a:spcPct val="0"/>
                </a:spcBef>
                <a:spcAft>
                  <a:spcPts val="1000"/>
                </a:spcAft>
                <a:buNone/>
                <a:defRPr/>
              </a:pPr>
              <a:r>
                <a:rPr lang="en-US" altLang="en-US" sz="2801" b="1">
                  <a:solidFill>
                    <a:srgbClr val="0070C0"/>
                  </a:solidFill>
                  <a:effectLst>
                    <a:innerShdw blurRad="114300">
                      <a:prstClr val="black"/>
                    </a:innerShdw>
                  </a:effectLst>
                  <a:latin typeface="Calibri" pitchFamily="34" charset="0"/>
                  <a:ea typeface="Calibri" pitchFamily="34" charset="0"/>
                  <a:cs typeface="Times New Roman" pitchFamily="18" charset="0"/>
                </a:rPr>
                <a:t>Social Competence</a:t>
              </a:r>
              <a:endParaRPr lang="en-US" altLang="en-US" sz="1100">
                <a:solidFill>
                  <a:srgbClr val="0070C0"/>
                </a:solidFill>
                <a:effectLst>
                  <a:innerShdw blurRad="114300">
                    <a:prstClr val="black"/>
                  </a:innerShdw>
                </a:effectLst>
                <a:latin typeface="Calibri" pitchFamily="34" charset="0"/>
                <a:ea typeface="Calibri" pitchFamily="34" charset="0"/>
                <a:cs typeface="Times New Roman" pitchFamily="18" charset="0"/>
              </a:endParaRPr>
            </a:p>
          </p:txBody>
        </p:sp>
        <p:sp>
          <p:nvSpPr>
            <p:cNvPr id="23" name="TextBox 22"/>
            <p:cNvSpPr txBox="1"/>
            <p:nvPr/>
          </p:nvSpPr>
          <p:spPr>
            <a:xfrm>
              <a:off x="6147693" y="4223041"/>
              <a:ext cx="2822210" cy="645069"/>
            </a:xfrm>
            <a:prstGeom prst="rect">
              <a:avLst/>
            </a:prstGeom>
            <a:noFill/>
          </p:spPr>
          <p:txBody>
            <a:bodyPr wrap="square" rtlCol="0">
              <a:spAutoFit/>
            </a:bodyPr>
            <a:lstStyle/>
            <a:p>
              <a:pPr marL="285764" indent="-285764">
                <a:buFontTx/>
                <a:buChar char="-"/>
              </a:pPr>
              <a:r>
                <a:rPr lang="en-US" altLang="en-US">
                  <a:solidFill>
                    <a:schemeClr val="tx1">
                      <a:lumMod val="95000"/>
                      <a:lumOff val="5000"/>
                    </a:schemeClr>
                  </a:solidFill>
                </a:rPr>
                <a:t>Getting along with peers, </a:t>
              </a:r>
            </a:p>
            <a:p>
              <a:pPr marL="285764" indent="-285764">
                <a:buFontTx/>
                <a:buChar char="-"/>
              </a:pPr>
              <a:r>
                <a:rPr lang="en-US" altLang="en-US">
                  <a:solidFill>
                    <a:schemeClr val="tx1">
                      <a:lumMod val="95000"/>
                      <a:lumOff val="5000"/>
                    </a:schemeClr>
                  </a:solidFill>
                </a:rPr>
                <a:t>Respect for others</a:t>
              </a:r>
            </a:p>
          </p:txBody>
        </p:sp>
      </p:grpSp>
      <p:grpSp>
        <p:nvGrpSpPr>
          <p:cNvPr id="24" name="Group 23"/>
          <p:cNvGrpSpPr/>
          <p:nvPr/>
        </p:nvGrpSpPr>
        <p:grpSpPr>
          <a:xfrm>
            <a:off x="8458200" y="1447799"/>
            <a:ext cx="3463310" cy="1890568"/>
            <a:chOff x="5130799" y="986637"/>
            <a:chExt cx="2853715" cy="1890568"/>
          </a:xfrm>
        </p:grpSpPr>
        <p:sp>
          <p:nvSpPr>
            <p:cNvPr id="25" name="Rectangle 24"/>
            <p:cNvSpPr/>
            <p:nvPr/>
          </p:nvSpPr>
          <p:spPr>
            <a:xfrm>
              <a:off x="5130799" y="986637"/>
              <a:ext cx="2853715" cy="1890568"/>
            </a:xfrm>
            <a:prstGeom prst="rect">
              <a:avLst/>
            </a:prstGeom>
            <a:solidFill>
              <a:srgbClr val="FFFFE5">
                <a:alpha val="74902"/>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2"/>
            <p:cNvSpPr txBox="1">
              <a:spLocks noChangeArrowheads="1"/>
            </p:cNvSpPr>
            <p:nvPr/>
          </p:nvSpPr>
          <p:spPr bwMode="auto">
            <a:xfrm>
              <a:off x="5290488" y="991549"/>
              <a:ext cx="2600325" cy="105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400">
                  <a:solidFill>
                    <a:srgbClr val="339933"/>
                  </a:solidFill>
                  <a:latin typeface="Arial" pitchFamily="34" charset="0"/>
                </a:defRPr>
              </a:lvl1pPr>
              <a:lvl2pPr marL="742950" indent="-285750" eaLnBrk="0" hangingPunct="0">
                <a:spcBef>
                  <a:spcPct val="20000"/>
                </a:spcBef>
                <a:buFont typeface="Arial" pitchFamily="34" charset="0"/>
                <a:buChar char="–"/>
                <a:defRPr sz="2000">
                  <a:solidFill>
                    <a:srgbClr val="339933"/>
                  </a:solidFill>
                  <a:latin typeface="Arial" pitchFamily="34" charset="0"/>
                </a:defRPr>
              </a:lvl2pPr>
              <a:lvl3pPr marL="1143000" indent="-228600" eaLnBrk="0" hangingPunct="0">
                <a:spcBef>
                  <a:spcPct val="20000"/>
                </a:spcBef>
                <a:buFont typeface="Arial" pitchFamily="34" charset="0"/>
                <a:buChar char="•"/>
                <a:defRPr>
                  <a:solidFill>
                    <a:srgbClr val="339933"/>
                  </a:solidFill>
                  <a:latin typeface="Arial" pitchFamily="34" charset="0"/>
                </a:defRPr>
              </a:lvl3pPr>
              <a:lvl4pPr marL="1600200" indent="-228600" eaLnBrk="0" hangingPunct="0">
                <a:spcBef>
                  <a:spcPct val="20000"/>
                </a:spcBef>
                <a:buFont typeface="Arial" pitchFamily="34" charset="0"/>
                <a:buChar char="–"/>
                <a:defRPr sz="1600">
                  <a:solidFill>
                    <a:srgbClr val="339933"/>
                  </a:solidFill>
                  <a:latin typeface="Arial" pitchFamily="34" charset="0"/>
                </a:defRPr>
              </a:lvl4pPr>
              <a:lvl5pPr marL="2057400" indent="-228600" eaLnBrk="0" hangingPunct="0">
                <a:spcBef>
                  <a:spcPct val="20000"/>
                </a:spcBef>
                <a:buFont typeface="Arial" pitchFamily="34" charset="0"/>
                <a:buChar char="»"/>
                <a:defRPr sz="1600">
                  <a:solidFill>
                    <a:srgbClr val="339933"/>
                  </a:solidFill>
                  <a:latin typeface="Arial" pitchFamily="34" charset="0"/>
                </a:defRPr>
              </a:lvl5pPr>
              <a:lvl6pPr marL="25146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6pPr>
              <a:lvl7pPr marL="29718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7pPr>
              <a:lvl8pPr marL="34290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8pPr>
              <a:lvl9pPr marL="3886200" indent="-228600" eaLnBrk="0" fontAlgn="base" hangingPunct="0">
                <a:spcBef>
                  <a:spcPct val="20000"/>
                </a:spcBef>
                <a:spcAft>
                  <a:spcPct val="0"/>
                </a:spcAft>
                <a:buFont typeface="Arial" pitchFamily="34" charset="0"/>
                <a:buChar char="»"/>
                <a:defRPr sz="1600">
                  <a:solidFill>
                    <a:srgbClr val="339933"/>
                  </a:solidFill>
                  <a:latin typeface="Arial" pitchFamily="34" charset="0"/>
                </a:defRPr>
              </a:lvl9pPr>
            </a:lstStyle>
            <a:p>
              <a:pPr algn="ctr" eaLnBrk="1" fontAlgn="base" hangingPunct="1">
                <a:lnSpc>
                  <a:spcPct val="115000"/>
                </a:lnSpc>
                <a:spcBef>
                  <a:spcPct val="0"/>
                </a:spcBef>
                <a:spcAft>
                  <a:spcPts val="1000"/>
                </a:spcAft>
                <a:buNone/>
                <a:defRPr/>
              </a:pPr>
              <a:r>
                <a:rPr lang="en-US" altLang="en-US" sz="2801" b="1" dirty="0">
                  <a:solidFill>
                    <a:srgbClr val="FFC000"/>
                  </a:solidFill>
                  <a:effectLst>
                    <a:innerShdw blurRad="114300">
                      <a:prstClr val="black"/>
                    </a:innerShdw>
                  </a:effectLst>
                  <a:latin typeface="Calibri" pitchFamily="34" charset="0"/>
                  <a:ea typeface="Calibri" pitchFamily="34" charset="0"/>
                  <a:cs typeface="Times New Roman" pitchFamily="18" charset="0"/>
                </a:rPr>
                <a:t>Physical Health &amp; Well-Being</a:t>
              </a:r>
              <a:endParaRPr lang="en-US" altLang="en-US" sz="1100" dirty="0">
                <a:solidFill>
                  <a:srgbClr val="FFC000"/>
                </a:solidFill>
                <a:effectLst>
                  <a:innerShdw blurRad="114300">
                    <a:prstClr val="black"/>
                  </a:innerShdw>
                </a:effectLst>
                <a:latin typeface="Calibri" pitchFamily="34" charset="0"/>
                <a:ea typeface="Calibri" pitchFamily="34" charset="0"/>
                <a:cs typeface="Times New Roman" pitchFamily="18" charset="0"/>
              </a:endParaRPr>
            </a:p>
          </p:txBody>
        </p:sp>
        <p:sp>
          <p:nvSpPr>
            <p:cNvPr id="27" name="TextBox 26"/>
            <p:cNvSpPr txBox="1"/>
            <p:nvPr/>
          </p:nvSpPr>
          <p:spPr>
            <a:xfrm>
              <a:off x="5286447" y="2070271"/>
              <a:ext cx="2492746" cy="655308"/>
            </a:xfrm>
            <a:prstGeom prst="rect">
              <a:avLst/>
            </a:prstGeom>
            <a:noFill/>
          </p:spPr>
          <p:txBody>
            <a:bodyPr wrap="square" rtlCol="0">
              <a:spAutoFit/>
            </a:bodyPr>
            <a:lstStyle/>
            <a:p>
              <a:pPr marL="285764" indent="-285764">
                <a:buFontTx/>
                <a:buChar char="-"/>
              </a:pPr>
              <a:r>
                <a:rPr lang="en-US" altLang="en-US">
                  <a:solidFill>
                    <a:schemeClr val="tx1">
                      <a:lumMod val="95000"/>
                      <a:lumOff val="5000"/>
                    </a:schemeClr>
                  </a:solidFill>
                </a:rPr>
                <a:t>Motor skills</a:t>
              </a:r>
            </a:p>
            <a:p>
              <a:pPr marL="285764" indent="-285764">
                <a:buFontTx/>
                <a:buChar char="-"/>
              </a:pPr>
              <a:r>
                <a:rPr lang="en-US" altLang="en-US">
                  <a:solidFill>
                    <a:schemeClr val="tx1">
                      <a:lumMod val="95000"/>
                      <a:lumOff val="5000"/>
                    </a:schemeClr>
                  </a:solidFill>
                </a:rPr>
                <a:t>Physical readiness </a:t>
              </a:r>
            </a:p>
          </p:txBody>
        </p:sp>
      </p:grpSp>
      <p:graphicFrame>
        <p:nvGraphicFramePr>
          <p:cNvPr id="31" name="Chart 9"/>
          <p:cNvGraphicFramePr>
            <a:graphicFrameLocks/>
          </p:cNvGraphicFramePr>
          <p:nvPr>
            <p:extLst/>
          </p:nvPr>
        </p:nvGraphicFramePr>
        <p:xfrm>
          <a:off x="2952750" y="946029"/>
          <a:ext cx="6286500" cy="4358272"/>
        </p:xfrm>
        <a:graphic>
          <a:graphicData uri="http://schemas.openxmlformats.org/drawingml/2006/chart">
            <c:chart xmlns:c="http://schemas.openxmlformats.org/drawingml/2006/chart" xmlns:r="http://schemas.openxmlformats.org/officeDocument/2006/relationships" r:id="rId2"/>
          </a:graphicData>
        </a:graphic>
      </p:graphicFrame>
      <p:pic>
        <p:nvPicPr>
          <p:cNvPr id="32" name="Picture 31"/>
          <p:cNvPicPr>
            <a:picLocks noChangeAspect="1"/>
          </p:cNvPicPr>
          <p:nvPr/>
        </p:nvPicPr>
        <p:blipFill rotWithShape="1">
          <a:blip r:embed="rId3"/>
          <a:srcRect l="6250" t="11569" r="48750" b="75098"/>
          <a:stretch/>
        </p:blipFill>
        <p:spPr>
          <a:xfrm>
            <a:off x="9771522" y="6477000"/>
            <a:ext cx="2420477" cy="381000"/>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86400"/>
            <a:ext cx="973254" cy="990600"/>
          </a:xfrm>
          <a:prstGeom prst="rect">
            <a:avLst/>
          </a:prstGeom>
        </p:spPr>
      </p:pic>
    </p:spTree>
    <p:extLst>
      <p:ext uri="{BB962C8B-B14F-4D97-AF65-F5344CB8AC3E}">
        <p14:creationId xmlns:p14="http://schemas.microsoft.com/office/powerpoint/2010/main" val="15374624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a:t>
            </a:r>
            <a:endParaRPr lang="en-US" dirty="0"/>
          </a:p>
        </p:txBody>
      </p:sp>
      <p:sp>
        <p:nvSpPr>
          <p:cNvPr id="3" name="Content Placeholder 2"/>
          <p:cNvSpPr>
            <a:spLocks noGrp="1"/>
          </p:cNvSpPr>
          <p:nvPr>
            <p:ph sz="quarter" idx="10"/>
          </p:nvPr>
        </p:nvSpPr>
        <p:spPr/>
        <p:txBody>
          <a:bodyPr/>
          <a:lstStyle/>
          <a:p>
            <a:r>
              <a:rPr lang="en-US" altLang="en-US" dirty="0"/>
              <a:t>A community snapshot of children’s healthy development and school readiness. Not reported at an individual child level. </a:t>
            </a:r>
          </a:p>
          <a:p>
            <a:r>
              <a:rPr lang="en-US" altLang="en-US" dirty="0"/>
              <a:t>Informs place-based efforts to optimize the healthy development for all young children</a:t>
            </a:r>
          </a:p>
          <a:p>
            <a:r>
              <a:rPr lang="en-US" altLang="en-US" dirty="0"/>
              <a:t>Results are used to </a:t>
            </a:r>
          </a:p>
          <a:p>
            <a:pPr lvl="1"/>
            <a:r>
              <a:rPr lang="en-US" altLang="en-US" dirty="0"/>
              <a:t>Look back to help collective efforts to prepare children for school</a:t>
            </a:r>
          </a:p>
          <a:p>
            <a:pPr lvl="1"/>
            <a:r>
              <a:rPr lang="en-US" altLang="en-US" dirty="0"/>
              <a:t>Look forward to optimize children’s success as they progress through school </a:t>
            </a:r>
            <a:endParaRPr lang="en-US" altLang="en-US" sz="2800" dirty="0"/>
          </a:p>
          <a:p>
            <a:pPr marL="0" indent="0">
              <a:buNone/>
            </a:pP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3965" y="4877904"/>
            <a:ext cx="2384670" cy="1826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a:spLocks noChangeArrowheads="1"/>
          </p:cNvSpPr>
          <p:nvPr/>
        </p:nvSpPr>
        <p:spPr bwMode="auto">
          <a:xfrm>
            <a:off x="1731962" y="5580063"/>
            <a:ext cx="1849438" cy="523875"/>
          </a:xfrm>
          <a:prstGeom prst="rect">
            <a:avLst/>
          </a:prstGeom>
          <a:noFill/>
          <a:ln w="19050">
            <a:solidFill>
              <a:srgbClr val="339933"/>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39933"/>
              </a:buClr>
              <a:buChar char="•"/>
              <a:defRPr sz="2400">
                <a:solidFill>
                  <a:srgbClr val="000099"/>
                </a:solidFill>
                <a:latin typeface="Helvetica" charset="0"/>
                <a:ea typeface="ＭＳ Ｐゴシック" pitchFamily="34" charset="-128"/>
              </a:defRPr>
            </a:lvl1pPr>
            <a:lvl2pPr marL="742950" indent="-285750">
              <a:spcBef>
                <a:spcPct val="20000"/>
              </a:spcBef>
              <a:buClr>
                <a:srgbClr val="339933"/>
              </a:buClr>
              <a:buFont typeface="Symbol" pitchFamily="18" charset="2"/>
              <a:buChar char="-"/>
              <a:defRPr sz="2400">
                <a:solidFill>
                  <a:srgbClr val="000099"/>
                </a:solidFill>
                <a:latin typeface="Helvetica" charset="0"/>
                <a:ea typeface="ＭＳ Ｐゴシック" pitchFamily="34" charset="-128"/>
              </a:defRPr>
            </a:lvl2pPr>
            <a:lvl3pPr marL="1143000" indent="-228600">
              <a:spcBef>
                <a:spcPct val="20000"/>
              </a:spcBef>
              <a:buClr>
                <a:srgbClr val="339933"/>
              </a:buClr>
              <a:buChar char="•"/>
              <a:defRPr sz="2200">
                <a:solidFill>
                  <a:srgbClr val="000099"/>
                </a:solidFill>
                <a:latin typeface="Helvetica" charset="0"/>
                <a:ea typeface="ＭＳ Ｐゴシック" pitchFamily="34" charset="-128"/>
              </a:defRPr>
            </a:lvl3pPr>
            <a:lvl4pPr marL="1600200" indent="-228600">
              <a:spcBef>
                <a:spcPct val="20000"/>
              </a:spcBef>
              <a:buClr>
                <a:schemeClr val="accent2"/>
              </a:buClr>
              <a:buSzPct val="55000"/>
              <a:buFont typeface="Wingdings" pitchFamily="2" charset="2"/>
              <a:buChar char="n"/>
              <a:defRPr sz="2000">
                <a:solidFill>
                  <a:srgbClr val="000099"/>
                </a:solidFill>
                <a:latin typeface="Helvetica" charset="0"/>
                <a:ea typeface="ＭＳ Ｐゴシック" pitchFamily="34" charset="-128"/>
              </a:defRPr>
            </a:lvl4pPr>
            <a:lvl5pPr marL="2057400" indent="-228600">
              <a:spcBef>
                <a:spcPct val="20000"/>
              </a:spcBef>
              <a:buClr>
                <a:schemeClr val="accent1"/>
              </a:buClr>
              <a:buSzPct val="50000"/>
              <a:buFont typeface="Wingdings" pitchFamily="2" charset="2"/>
              <a:buChar char="n"/>
              <a:defRPr sz="2000">
                <a:solidFill>
                  <a:srgbClr val="000099"/>
                </a:solidFill>
                <a:latin typeface="Helvetica" charset="0"/>
                <a:ea typeface="ＭＳ Ｐゴシック" pitchFamily="34"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9pPr>
          </a:lstStyle>
          <a:p>
            <a:pPr>
              <a:spcBef>
                <a:spcPct val="0"/>
              </a:spcBef>
              <a:buClrTx/>
              <a:buFontTx/>
              <a:buNone/>
            </a:pPr>
            <a:r>
              <a:rPr lang="en-US" altLang="en-US" sz="2800" b="1" dirty="0">
                <a:solidFill>
                  <a:schemeClr val="accent5"/>
                </a:solidFill>
                <a:latin typeface="Times New Roman" pitchFamily="18" charset="0"/>
              </a:rPr>
              <a:t>Look Back</a:t>
            </a:r>
          </a:p>
        </p:txBody>
      </p:sp>
      <p:sp>
        <p:nvSpPr>
          <p:cNvPr id="6" name="TextBox 9"/>
          <p:cNvSpPr txBox="1">
            <a:spLocks noChangeArrowheads="1"/>
          </p:cNvSpPr>
          <p:nvPr/>
        </p:nvSpPr>
        <p:spPr bwMode="auto">
          <a:xfrm>
            <a:off x="8153400" y="5580063"/>
            <a:ext cx="2428875" cy="523875"/>
          </a:xfrm>
          <a:prstGeom prst="rect">
            <a:avLst/>
          </a:prstGeom>
          <a:noFill/>
          <a:ln w="19050">
            <a:solidFill>
              <a:srgbClr val="339933"/>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rgbClr val="339933"/>
              </a:buClr>
              <a:buChar char="•"/>
              <a:defRPr sz="2400">
                <a:solidFill>
                  <a:srgbClr val="000099"/>
                </a:solidFill>
                <a:latin typeface="Helvetica" charset="0"/>
                <a:ea typeface="ＭＳ Ｐゴシック" pitchFamily="34" charset="-128"/>
              </a:defRPr>
            </a:lvl1pPr>
            <a:lvl2pPr marL="742950" indent="-285750">
              <a:spcBef>
                <a:spcPct val="20000"/>
              </a:spcBef>
              <a:buClr>
                <a:srgbClr val="339933"/>
              </a:buClr>
              <a:buFont typeface="Symbol" pitchFamily="18" charset="2"/>
              <a:buChar char="-"/>
              <a:defRPr sz="2400">
                <a:solidFill>
                  <a:srgbClr val="000099"/>
                </a:solidFill>
                <a:latin typeface="Helvetica" charset="0"/>
                <a:ea typeface="ＭＳ Ｐゴシック" pitchFamily="34" charset="-128"/>
              </a:defRPr>
            </a:lvl2pPr>
            <a:lvl3pPr marL="1143000" indent="-228600">
              <a:spcBef>
                <a:spcPct val="20000"/>
              </a:spcBef>
              <a:buClr>
                <a:srgbClr val="339933"/>
              </a:buClr>
              <a:buChar char="•"/>
              <a:defRPr sz="2200">
                <a:solidFill>
                  <a:srgbClr val="000099"/>
                </a:solidFill>
                <a:latin typeface="Helvetica" charset="0"/>
                <a:ea typeface="ＭＳ Ｐゴシック" pitchFamily="34" charset="-128"/>
              </a:defRPr>
            </a:lvl3pPr>
            <a:lvl4pPr marL="1600200" indent="-228600">
              <a:spcBef>
                <a:spcPct val="20000"/>
              </a:spcBef>
              <a:buClr>
                <a:schemeClr val="accent2"/>
              </a:buClr>
              <a:buSzPct val="55000"/>
              <a:buFont typeface="Wingdings" pitchFamily="2" charset="2"/>
              <a:buChar char="n"/>
              <a:defRPr sz="2000">
                <a:solidFill>
                  <a:srgbClr val="000099"/>
                </a:solidFill>
                <a:latin typeface="Helvetica" charset="0"/>
                <a:ea typeface="ＭＳ Ｐゴシック" pitchFamily="34" charset="-128"/>
              </a:defRPr>
            </a:lvl4pPr>
            <a:lvl5pPr marL="2057400" indent="-228600">
              <a:spcBef>
                <a:spcPct val="20000"/>
              </a:spcBef>
              <a:buClr>
                <a:schemeClr val="accent1"/>
              </a:buClr>
              <a:buSzPct val="50000"/>
              <a:buFont typeface="Wingdings" pitchFamily="2" charset="2"/>
              <a:buChar char="n"/>
              <a:defRPr sz="2000">
                <a:solidFill>
                  <a:srgbClr val="000099"/>
                </a:solidFill>
                <a:latin typeface="Helvetica" charset="0"/>
                <a:ea typeface="ＭＳ Ｐゴシック" pitchFamily="34" charset="-128"/>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rgbClr val="000099"/>
                </a:solidFill>
                <a:latin typeface="Helvetica" charset="0"/>
                <a:ea typeface="ＭＳ Ｐゴシック" pitchFamily="34" charset="-128"/>
              </a:defRPr>
            </a:lvl9pPr>
          </a:lstStyle>
          <a:p>
            <a:pPr>
              <a:spcBef>
                <a:spcPct val="0"/>
              </a:spcBef>
              <a:buClrTx/>
              <a:buFontTx/>
              <a:buNone/>
            </a:pPr>
            <a:r>
              <a:rPr lang="en-US" altLang="en-US" sz="2800" b="1" dirty="0">
                <a:solidFill>
                  <a:schemeClr val="accent5">
                    <a:lumMod val="75000"/>
                  </a:schemeClr>
                </a:solidFill>
                <a:latin typeface="Times New Roman" pitchFamily="18" charset="0"/>
              </a:rPr>
              <a:t>Look Forward</a:t>
            </a:r>
          </a:p>
        </p:txBody>
      </p:sp>
      <p:sp>
        <p:nvSpPr>
          <p:cNvPr id="7" name="Right Arrow 6"/>
          <p:cNvSpPr/>
          <p:nvPr/>
        </p:nvSpPr>
        <p:spPr>
          <a:xfrm>
            <a:off x="7391400" y="5656262"/>
            <a:ext cx="693738" cy="45720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Left Arrow 7"/>
          <p:cNvSpPr/>
          <p:nvPr/>
        </p:nvSpPr>
        <p:spPr>
          <a:xfrm>
            <a:off x="3656012" y="5656262"/>
            <a:ext cx="763588" cy="457200"/>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9" name="Picture 8"/>
          <p:cNvPicPr>
            <a:picLocks noChangeAspect="1"/>
          </p:cNvPicPr>
          <p:nvPr/>
        </p:nvPicPr>
        <p:blipFill rotWithShape="1">
          <a:blip r:embed="rId3"/>
          <a:srcRect l="6250" t="11569" r="48750" b="75098"/>
          <a:stretch/>
        </p:blipFill>
        <p:spPr>
          <a:xfrm>
            <a:off x="9771522" y="6477000"/>
            <a:ext cx="2420477" cy="381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86400"/>
            <a:ext cx="973254" cy="990600"/>
          </a:xfrm>
          <a:prstGeom prst="rect">
            <a:avLst/>
          </a:prstGeom>
        </p:spPr>
      </p:pic>
    </p:spTree>
    <p:extLst>
      <p:ext uri="{BB962C8B-B14F-4D97-AF65-F5344CB8AC3E}">
        <p14:creationId xmlns:p14="http://schemas.microsoft.com/office/powerpoint/2010/main" val="421202780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2743200"/>
            <a:ext cx="10058400" cy="31242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smtClean="0"/>
              <a:t>“Every system is perfectly designed to get the results it gets.”</a:t>
            </a:r>
            <a:r>
              <a:rPr lang="en-US" sz="2400" dirty="0"/>
              <a:t/>
            </a:r>
            <a:br>
              <a:rPr lang="en-US" sz="2400" dirty="0"/>
            </a:br>
            <a:r>
              <a:rPr lang="en-US" sz="2400" dirty="0"/>
              <a:t> </a:t>
            </a:r>
            <a:r>
              <a:rPr lang="en-US" sz="2400" i="1" dirty="0"/>
              <a:t>- </a:t>
            </a:r>
            <a:r>
              <a:rPr lang="en-US" sz="2400" i="1" dirty="0" smtClean="0"/>
              <a:t>W. Edwards Deming</a:t>
            </a:r>
            <a:endParaRPr lang="en-US" sz="2400" i="1" dirty="0"/>
          </a:p>
        </p:txBody>
      </p:sp>
      <p:sp>
        <p:nvSpPr>
          <p:cNvPr id="3" name="Rectangle 2"/>
          <p:cNvSpPr/>
          <p:nvPr/>
        </p:nvSpPr>
        <p:spPr>
          <a:xfrm>
            <a:off x="838200" y="1981200"/>
            <a:ext cx="105156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2058988" y="731519"/>
            <a:ext cx="8074069" cy="1200329"/>
          </a:xfrm>
          <a:prstGeom prst="rect">
            <a:avLst/>
          </a:prstGeom>
          <a:noFill/>
        </p:spPr>
        <p:txBody>
          <a:bodyPr wrap="none" rtlCol="0">
            <a:spAutoFit/>
          </a:bodyPr>
          <a:lstStyle/>
          <a:p>
            <a:pPr algn="ctr"/>
            <a:r>
              <a:rPr lang="en-US" sz="3600" dirty="0" smtClean="0"/>
              <a:t>Part 4: How to Use Population Measure as</a:t>
            </a:r>
          </a:p>
          <a:p>
            <a:pPr algn="ctr"/>
            <a:r>
              <a:rPr lang="en-US" sz="3600" dirty="0" smtClean="0"/>
              <a:t>A Systems Level Diagnostic Metric</a:t>
            </a:r>
            <a:endParaRPr lang="en-US" dirty="0"/>
          </a:p>
        </p:txBody>
      </p:sp>
      <p:pic>
        <p:nvPicPr>
          <p:cNvPr id="6" name="Picture 5"/>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26415894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200" dirty="0" smtClean="0"/>
              <a:t>Conceptual Framework: Important Dimensions to Consider in Developing Your Data Systems</a:t>
            </a:r>
            <a:endParaRPr lang="en-US" sz="2400" dirty="0"/>
          </a:p>
        </p:txBody>
      </p:sp>
      <p:graphicFrame>
        <p:nvGraphicFramePr>
          <p:cNvPr id="12" name="Content Placeholder 8"/>
          <p:cNvGraphicFramePr>
            <a:graphicFrameLocks noGrp="1"/>
          </p:cNvGraphicFramePr>
          <p:nvPr>
            <p:ph sz="quarter" idx="11"/>
            <p:extLst>
              <p:ext uri="{D42A27DB-BD31-4B8C-83A1-F6EECF244321}">
                <p14:modId xmlns:p14="http://schemas.microsoft.com/office/powerpoint/2010/main" val="3560970156"/>
              </p:ext>
            </p:extLst>
          </p:nvPr>
        </p:nvGraphicFramePr>
        <p:xfrm>
          <a:off x="6372577" y="1325638"/>
          <a:ext cx="5562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ontent Placeholder 12"/>
          <p:cNvSpPr>
            <a:spLocks noGrp="1"/>
          </p:cNvSpPr>
          <p:nvPr>
            <p:ph sz="quarter" idx="10"/>
          </p:nvPr>
        </p:nvSpPr>
        <p:spPr>
          <a:xfrm>
            <a:off x="381000" y="1375229"/>
            <a:ext cx="5562600" cy="3140542"/>
          </a:xfrm>
        </p:spPr>
        <p:txBody>
          <a:bodyPr/>
          <a:lstStyle/>
          <a:p>
            <a:r>
              <a:rPr lang="en-US" dirty="0" smtClean="0"/>
              <a:t>There are multiple factors and functions at play in any given community</a:t>
            </a:r>
          </a:p>
          <a:p>
            <a:r>
              <a:rPr lang="en-US" dirty="0" smtClean="0"/>
              <a:t>Although this is mostly being studied using complexity science theory</a:t>
            </a:r>
            <a:r>
              <a:rPr lang="en-US" baseline="30000" dirty="0" smtClean="0"/>
              <a:t>1</a:t>
            </a:r>
            <a:r>
              <a:rPr lang="en-US" dirty="0" smtClean="0"/>
              <a:t> in order to speak about this practically and quantitatively we need to disaggregate neighborhood qualities along different dimensions of measures</a:t>
            </a:r>
            <a:endParaRPr lang="en-US" dirty="0"/>
          </a:p>
        </p:txBody>
      </p:sp>
      <p:sp>
        <p:nvSpPr>
          <p:cNvPr id="14" name="TextBox 13"/>
          <p:cNvSpPr txBox="1"/>
          <p:nvPr/>
        </p:nvSpPr>
        <p:spPr>
          <a:xfrm>
            <a:off x="3162300" y="6504802"/>
            <a:ext cx="5991577" cy="276999"/>
          </a:xfrm>
          <a:prstGeom prst="rect">
            <a:avLst/>
          </a:prstGeom>
          <a:noFill/>
        </p:spPr>
        <p:txBody>
          <a:bodyPr wrap="none" rtlCol="0">
            <a:spAutoFit/>
          </a:bodyPr>
          <a:lstStyle/>
          <a:p>
            <a:r>
              <a:rPr lang="en-US" sz="1200" dirty="0" smtClean="0">
                <a:solidFill>
                  <a:schemeClr val="bg1"/>
                </a:solidFill>
              </a:rPr>
              <a:t>1. https</a:t>
            </a:r>
            <a:r>
              <a:rPr lang="en-US" sz="1200" dirty="0">
                <a:solidFill>
                  <a:schemeClr val="bg1"/>
                </a:solidFill>
              </a:rPr>
              <a:t>://www.uvic.ca/research/groups/cphfri/assets/docs/Complexity_Science_in_Brief.pdf</a:t>
            </a: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28218" y="5676900"/>
            <a:ext cx="1163782" cy="800100"/>
          </a:xfrm>
          <a:prstGeom prst="rect">
            <a:avLst/>
          </a:prstGeom>
        </p:spPr>
      </p:pic>
      <p:pic>
        <p:nvPicPr>
          <p:cNvPr id="16" name="Picture 15"/>
          <p:cNvPicPr>
            <a:picLocks noChangeAspect="1"/>
          </p:cNvPicPr>
          <p:nvPr/>
        </p:nvPicPr>
        <p:blipFill rotWithShape="1">
          <a:blip r:embed="rId9"/>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9327790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00200"/>
            <a:ext cx="12192000" cy="4648200"/>
          </a:xfrm>
          <a:prstGeom prst="rect">
            <a:avLst/>
          </a:prstGeom>
          <a:solidFill>
            <a:srgbClr val="00B0F0">
              <a:alpha val="14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p:cNvSpPr/>
          <p:nvPr/>
        </p:nvSpPr>
        <p:spPr>
          <a:xfrm>
            <a:off x="0" y="3241097"/>
            <a:ext cx="121920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4191000"/>
            <a:ext cx="121920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6136" b="32197"/>
          <a:stretch/>
        </p:blipFill>
        <p:spPr>
          <a:xfrm>
            <a:off x="1714500" y="2438400"/>
            <a:ext cx="10325100" cy="25146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59343"/>
          <a:stretch/>
        </p:blipFill>
        <p:spPr>
          <a:xfrm>
            <a:off x="1714500" y="4343400"/>
            <a:ext cx="10058400" cy="2453640"/>
          </a:xfrm>
          <a:prstGeom prst="rect">
            <a:avLst/>
          </a:prstGeom>
        </p:spPr>
      </p:pic>
      <p:sp>
        <p:nvSpPr>
          <p:cNvPr id="5" name="Title 4"/>
          <p:cNvSpPr>
            <a:spLocks noGrp="1"/>
          </p:cNvSpPr>
          <p:nvPr>
            <p:ph type="title"/>
          </p:nvPr>
        </p:nvSpPr>
        <p:spPr/>
        <p:txBody>
          <a:bodyPr/>
          <a:lstStyle/>
          <a:p>
            <a:r>
              <a:rPr lang="en-US" sz="3600" dirty="0" smtClean="0"/>
              <a:t>Caution about Using Population Outcomes without Contextual Data</a:t>
            </a:r>
            <a:endParaRPr lang="en-US" dirty="0"/>
          </a:p>
        </p:txBody>
      </p:sp>
      <p:sp>
        <p:nvSpPr>
          <p:cNvPr id="8" name="TextBox 7"/>
          <p:cNvSpPr txBox="1"/>
          <p:nvPr/>
        </p:nvSpPr>
        <p:spPr>
          <a:xfrm>
            <a:off x="38100" y="1644134"/>
            <a:ext cx="2053896" cy="369332"/>
          </a:xfrm>
          <a:prstGeom prst="rect">
            <a:avLst/>
          </a:prstGeom>
          <a:noFill/>
        </p:spPr>
        <p:txBody>
          <a:bodyPr wrap="none" rtlCol="0">
            <a:spAutoFit/>
          </a:bodyPr>
          <a:lstStyle/>
          <a:p>
            <a:r>
              <a:rPr lang="en-US" dirty="0"/>
              <a:t>Performance on EDI</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8218" y="5676900"/>
            <a:ext cx="1163782" cy="8001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486400"/>
            <a:ext cx="973254" cy="990600"/>
          </a:xfrm>
          <a:prstGeom prst="rect">
            <a:avLst/>
          </a:prstGeom>
        </p:spPr>
      </p:pic>
      <p:sp>
        <p:nvSpPr>
          <p:cNvPr id="16" name="TextBox 15"/>
          <p:cNvSpPr txBox="1"/>
          <p:nvPr/>
        </p:nvSpPr>
        <p:spPr>
          <a:xfrm>
            <a:off x="255504" y="2783381"/>
            <a:ext cx="1138645" cy="369332"/>
          </a:xfrm>
          <a:prstGeom prst="rect">
            <a:avLst/>
          </a:prstGeom>
          <a:noFill/>
        </p:spPr>
        <p:txBody>
          <a:bodyPr wrap="none" rtlCol="0">
            <a:spAutoFit/>
          </a:bodyPr>
          <a:lstStyle/>
          <a:p>
            <a:r>
              <a:rPr lang="en-US" dirty="0"/>
              <a:t>- On-Track</a:t>
            </a:r>
          </a:p>
        </p:txBody>
      </p:sp>
      <p:sp>
        <p:nvSpPr>
          <p:cNvPr id="17" name="TextBox 16"/>
          <p:cNvSpPr txBox="1"/>
          <p:nvPr/>
        </p:nvSpPr>
        <p:spPr>
          <a:xfrm>
            <a:off x="255504" y="3596252"/>
            <a:ext cx="2915926" cy="369332"/>
          </a:xfrm>
          <a:prstGeom prst="rect">
            <a:avLst/>
          </a:prstGeom>
          <a:noFill/>
        </p:spPr>
        <p:txBody>
          <a:bodyPr wrap="none" rtlCol="0">
            <a:spAutoFit/>
          </a:bodyPr>
          <a:lstStyle/>
          <a:p>
            <a:r>
              <a:rPr lang="en-US" dirty="0"/>
              <a:t>- At-Risk for being Vulnerable</a:t>
            </a:r>
          </a:p>
        </p:txBody>
      </p:sp>
      <p:sp>
        <p:nvSpPr>
          <p:cNvPr id="18" name="TextBox 17"/>
          <p:cNvSpPr txBox="1"/>
          <p:nvPr/>
        </p:nvSpPr>
        <p:spPr>
          <a:xfrm>
            <a:off x="255504" y="4411169"/>
            <a:ext cx="1322029" cy="369332"/>
          </a:xfrm>
          <a:prstGeom prst="rect">
            <a:avLst/>
          </a:prstGeom>
          <a:noFill/>
        </p:spPr>
        <p:txBody>
          <a:bodyPr wrap="none" rtlCol="0">
            <a:spAutoFit/>
          </a:bodyPr>
          <a:lstStyle/>
          <a:p>
            <a:r>
              <a:rPr lang="en-US" dirty="0"/>
              <a:t>- Vulnerable</a:t>
            </a:r>
          </a:p>
        </p:txBody>
      </p:sp>
      <p:pic>
        <p:nvPicPr>
          <p:cNvPr id="14" name="Picture 13"/>
          <p:cNvPicPr>
            <a:picLocks noChangeAspect="1"/>
          </p:cNvPicPr>
          <p:nvPr/>
        </p:nvPicPr>
        <p:blipFill rotWithShape="1">
          <a:blip r:embed="rId7"/>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2287311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81000" y="1375228"/>
            <a:ext cx="5638800" cy="3958771"/>
          </a:xfrm>
        </p:spPr>
        <p:txBody>
          <a:bodyPr/>
          <a:lstStyle/>
          <a:p>
            <a:r>
              <a:rPr lang="en-US" dirty="0"/>
              <a:t>Percent Single Parent</a:t>
            </a:r>
          </a:p>
          <a:p>
            <a:r>
              <a:rPr lang="en-US" dirty="0"/>
              <a:t>Percent Poor Families with Children</a:t>
            </a:r>
          </a:p>
          <a:p>
            <a:r>
              <a:rPr lang="en-US" dirty="0"/>
              <a:t>Percent 25 + no High School Diploma</a:t>
            </a:r>
          </a:p>
          <a:p>
            <a:r>
              <a:rPr lang="en-US" dirty="0"/>
              <a:t>Percent 25+ BA or Higher</a:t>
            </a:r>
          </a:p>
          <a:p>
            <a:r>
              <a:rPr lang="en-US" dirty="0"/>
              <a:t>Percent 16-19 not School/Work</a:t>
            </a:r>
          </a:p>
        </p:txBody>
      </p:sp>
      <p:sp>
        <p:nvSpPr>
          <p:cNvPr id="4" name="Content Placeholder 3"/>
          <p:cNvSpPr>
            <a:spLocks noGrp="1"/>
          </p:cNvSpPr>
          <p:nvPr>
            <p:ph sz="quarter" idx="11"/>
          </p:nvPr>
        </p:nvSpPr>
        <p:spPr/>
        <p:txBody>
          <a:bodyPr/>
          <a:lstStyle/>
          <a:p>
            <a:r>
              <a:rPr lang="en-US" dirty="0"/>
              <a:t>Percent Head of Household on Public Assistance</a:t>
            </a:r>
          </a:p>
          <a:p>
            <a:r>
              <a:rPr lang="en-US" dirty="0"/>
              <a:t>Percent Head of Household with Wage Income</a:t>
            </a:r>
          </a:p>
          <a:p>
            <a:r>
              <a:rPr lang="en-US" dirty="0"/>
              <a:t>Percent Head of Household Interest, Dividend or Rent Income</a:t>
            </a:r>
          </a:p>
          <a:p>
            <a:r>
              <a:rPr lang="en-US" dirty="0"/>
              <a:t>Percent 18+ Limited English</a:t>
            </a:r>
          </a:p>
          <a:p>
            <a:r>
              <a:rPr lang="en-US" dirty="0"/>
              <a:t>Percent Owner-occupied Housing</a:t>
            </a:r>
          </a:p>
          <a:p>
            <a:endParaRPr lang="en-US" dirty="0"/>
          </a:p>
        </p:txBody>
      </p:sp>
      <p:sp>
        <p:nvSpPr>
          <p:cNvPr id="2" name="Title 1"/>
          <p:cNvSpPr>
            <a:spLocks noGrp="1"/>
          </p:cNvSpPr>
          <p:nvPr>
            <p:ph type="title"/>
          </p:nvPr>
        </p:nvSpPr>
        <p:spPr/>
        <p:txBody>
          <a:bodyPr/>
          <a:lstStyle/>
          <a:p>
            <a:r>
              <a:rPr lang="en-US" sz="3600" dirty="0" smtClean="0"/>
              <a:t>Overview of the Neighborhood Risk Index (NRI)</a:t>
            </a:r>
            <a:endParaRPr lang="en-US" sz="3600" dirty="0"/>
          </a:p>
        </p:txBody>
      </p:sp>
      <p:sp>
        <p:nvSpPr>
          <p:cNvPr id="5" name="TextBox 4"/>
          <p:cNvSpPr txBox="1"/>
          <p:nvPr/>
        </p:nvSpPr>
        <p:spPr>
          <a:xfrm>
            <a:off x="2560417" y="6457890"/>
            <a:ext cx="7071167" cy="400110"/>
          </a:xfrm>
          <a:prstGeom prst="rect">
            <a:avLst/>
          </a:prstGeom>
          <a:noFill/>
        </p:spPr>
        <p:txBody>
          <a:bodyPr wrap="none" rtlCol="0">
            <a:spAutoFit/>
          </a:bodyPr>
          <a:lstStyle/>
          <a:p>
            <a:pPr algn="r"/>
            <a:r>
              <a:rPr lang="en-US" sz="1000" dirty="0" smtClean="0">
                <a:solidFill>
                  <a:schemeClr val="bg1"/>
                </a:solidFill>
              </a:rPr>
              <a:t>Bruner, C. (2017). ACE</a:t>
            </a:r>
            <a:r>
              <a:rPr lang="en-US" sz="1000" dirty="0">
                <a:solidFill>
                  <a:schemeClr val="bg1"/>
                </a:solidFill>
              </a:rPr>
              <a:t>, Place, Race, and Poverty: Building Hope for </a:t>
            </a:r>
            <a:r>
              <a:rPr lang="en-US" sz="1000" dirty="0" smtClean="0">
                <a:solidFill>
                  <a:schemeClr val="bg1"/>
                </a:solidFill>
              </a:rPr>
              <a:t>Children. Academic Pediatrics, </a:t>
            </a:r>
            <a:r>
              <a:rPr lang="en-US" sz="1000" dirty="0">
                <a:solidFill>
                  <a:schemeClr val="bg1"/>
                </a:solidFill>
              </a:rPr>
              <a:t>Volume 17 , Issue 7 , S123 - </a:t>
            </a:r>
            <a:r>
              <a:rPr lang="en-US" sz="1000" dirty="0" smtClean="0">
                <a:solidFill>
                  <a:schemeClr val="bg1"/>
                </a:solidFill>
              </a:rPr>
              <a:t>S129</a:t>
            </a:r>
          </a:p>
          <a:p>
            <a:pPr algn="r"/>
            <a:r>
              <a:rPr lang="en-US" sz="1000" dirty="0" smtClean="0">
                <a:solidFill>
                  <a:schemeClr val="bg1"/>
                </a:solidFill>
              </a:rPr>
              <a:t>https</a:t>
            </a:r>
            <a:r>
              <a:rPr lang="en-US" sz="1000" dirty="0">
                <a:solidFill>
                  <a:schemeClr val="bg1"/>
                </a:solidFill>
              </a:rPr>
              <a:t>://doi.org/10.1016/j.acap.2017.05.009</a:t>
            </a:r>
          </a:p>
        </p:txBody>
      </p:sp>
      <p:pic>
        <p:nvPicPr>
          <p:cNvPr id="7" name="Picture 6"/>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7607903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Neighborhood Classification</a:t>
            </a:r>
          </a:p>
        </p:txBody>
      </p:sp>
      <p:sp>
        <p:nvSpPr>
          <p:cNvPr id="6" name="Content Placeholder 5"/>
          <p:cNvSpPr>
            <a:spLocks noGrp="1"/>
          </p:cNvSpPr>
          <p:nvPr>
            <p:ph sz="quarter" idx="10"/>
          </p:nvPr>
        </p:nvSpPr>
        <p:spPr/>
        <p:txBody>
          <a:bodyPr/>
          <a:lstStyle/>
          <a:p>
            <a:r>
              <a:rPr lang="en-US" dirty="0"/>
              <a:t>All census tracts from counties where we have collected EDI were classified into 4 groups</a:t>
            </a:r>
          </a:p>
          <a:p>
            <a:pPr lvl="1"/>
            <a:r>
              <a:rPr lang="en-US" dirty="0"/>
              <a:t>Zero: 		No Vulnerability Factors</a:t>
            </a:r>
          </a:p>
          <a:p>
            <a:pPr lvl="1"/>
            <a:r>
              <a:rPr lang="en-US" dirty="0"/>
              <a:t>Low: 		1-2 Vulnerability Factors</a:t>
            </a:r>
          </a:p>
          <a:p>
            <a:pPr lvl="1"/>
            <a:r>
              <a:rPr lang="en-US" dirty="0"/>
              <a:t>Medium: 	3-5 Vulnerability Factors</a:t>
            </a:r>
          </a:p>
          <a:p>
            <a:pPr lvl="1"/>
            <a:r>
              <a:rPr lang="en-US" dirty="0"/>
              <a:t>High:		6-10 Vulnerability Factors</a:t>
            </a:r>
          </a:p>
          <a:p>
            <a:endParaRPr lang="en-US" dirty="0"/>
          </a:p>
        </p:txBody>
      </p:sp>
      <p:pic>
        <p:nvPicPr>
          <p:cNvPr id="7" name="Picture 6"/>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20286367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Thanks</a:t>
            </a:r>
            <a:endParaRPr lang="en-US" dirty="0"/>
          </a:p>
        </p:txBody>
      </p:sp>
      <p:sp>
        <p:nvSpPr>
          <p:cNvPr id="3" name="Content Placeholder 2"/>
          <p:cNvSpPr>
            <a:spLocks noGrp="1"/>
          </p:cNvSpPr>
          <p:nvPr>
            <p:ph sz="quarter" idx="10"/>
          </p:nvPr>
        </p:nvSpPr>
        <p:spPr>
          <a:xfrm>
            <a:off x="609600" y="1600200"/>
            <a:ext cx="10744200" cy="4724400"/>
          </a:xfrm>
        </p:spPr>
        <p:txBody>
          <a:bodyPr/>
          <a:lstStyle/>
          <a:p>
            <a:r>
              <a:rPr lang="en-US" sz="2400" dirty="0" smtClean="0"/>
              <a:t>UCLA Center for Healthier Children, Families and Communities: Transforming Early Childhood Community Systems Team</a:t>
            </a:r>
          </a:p>
          <a:p>
            <a:pPr lvl="1"/>
            <a:r>
              <a:rPr lang="en-US" sz="2000" dirty="0" smtClean="0"/>
              <a:t>Lisa Stanley, Josh Bader, Emily Chan, </a:t>
            </a:r>
            <a:r>
              <a:rPr lang="en-US" sz="2000" dirty="0" err="1" smtClean="0"/>
              <a:t>Jachael</a:t>
            </a:r>
            <a:r>
              <a:rPr lang="en-US" sz="2000" dirty="0" smtClean="0"/>
              <a:t> Gardner, Katie Barr, Neal Halfon</a:t>
            </a:r>
          </a:p>
          <a:p>
            <a:r>
              <a:rPr lang="en-US" sz="2400" dirty="0" smtClean="0"/>
              <a:t>Doris Duke Population Change Learning Community</a:t>
            </a:r>
          </a:p>
          <a:p>
            <a:pPr lvl="1"/>
            <a:r>
              <a:rPr lang="en-US" sz="2000" dirty="0" smtClean="0"/>
              <a:t>Pat Bowie, Sara La Croix, Elena </a:t>
            </a:r>
            <a:r>
              <a:rPr lang="en-US" sz="2000" dirty="0" err="1" smtClean="0"/>
              <a:t>Fiallo</a:t>
            </a:r>
            <a:r>
              <a:rPr lang="en-US" sz="2000" dirty="0" smtClean="0"/>
              <a:t>, Liz Welch, Ron Brown, Lola </a:t>
            </a:r>
            <a:r>
              <a:rPr lang="en-US" sz="2000" dirty="0" err="1" smtClean="0"/>
              <a:t>Adedokun</a:t>
            </a:r>
            <a:r>
              <a:rPr lang="en-US" sz="2000" dirty="0" smtClean="0"/>
              <a:t>, </a:t>
            </a:r>
            <a:r>
              <a:rPr lang="en-US" sz="2000" dirty="0" err="1" smtClean="0"/>
              <a:t>Rumeli</a:t>
            </a:r>
            <a:r>
              <a:rPr lang="en-US" sz="2000" dirty="0" smtClean="0"/>
              <a:t> </a:t>
            </a:r>
            <a:r>
              <a:rPr lang="en-US" sz="2000" dirty="0" err="1" smtClean="0"/>
              <a:t>Banik</a:t>
            </a:r>
            <a:r>
              <a:rPr lang="en-US" sz="2000" smtClean="0"/>
              <a:t>, and </a:t>
            </a:r>
            <a:r>
              <a:rPr lang="en-US" sz="2000" dirty="0" smtClean="0"/>
              <a:t>all the member communities</a:t>
            </a:r>
          </a:p>
          <a:p>
            <a:r>
              <a:rPr lang="en-US" sz="2400" dirty="0" smtClean="0"/>
              <a:t>ACT California Team</a:t>
            </a:r>
          </a:p>
          <a:p>
            <a:pPr lvl="1"/>
            <a:r>
              <a:rPr lang="en-US" sz="2000" dirty="0" smtClean="0"/>
              <a:t>Leila Espinosa, Jennifer Lopez, Charlene Choi, Eryn Block, Emily Cornell, Harold Goldstein, Flo </a:t>
            </a:r>
            <a:r>
              <a:rPr lang="en-US" sz="2000" dirty="0" err="1" smtClean="0"/>
              <a:t>Cofer</a:t>
            </a:r>
            <a:r>
              <a:rPr lang="en-US" sz="2000" dirty="0" smtClean="0"/>
              <a:t>, </a:t>
            </a:r>
            <a:r>
              <a:rPr lang="en-US" sz="2000" dirty="0" err="1" smtClean="0"/>
              <a:t>Kaytie</a:t>
            </a:r>
            <a:r>
              <a:rPr lang="en-US" sz="2000" dirty="0" smtClean="0"/>
              <a:t> </a:t>
            </a:r>
            <a:r>
              <a:rPr lang="en-US" sz="2000" dirty="0" err="1" smtClean="0"/>
              <a:t>Speziale</a:t>
            </a:r>
            <a:r>
              <a:rPr lang="en-US" sz="2000" dirty="0" smtClean="0"/>
              <a:t>, Reggie Caldwell, Mike </a:t>
            </a:r>
            <a:r>
              <a:rPr lang="en-US" sz="2000" dirty="0" err="1" smtClean="0"/>
              <a:t>Nguy</a:t>
            </a:r>
            <a:r>
              <a:rPr lang="en-US" sz="2000" dirty="0" smtClean="0"/>
              <a:t>, Lourdes Perez, Belinda Campos, </a:t>
            </a:r>
            <a:r>
              <a:rPr lang="en-US" sz="2000" dirty="0" err="1" smtClean="0"/>
              <a:t>Kaniyaa</a:t>
            </a:r>
            <a:r>
              <a:rPr lang="en-US" sz="2000" dirty="0" smtClean="0"/>
              <a:t> Francis</a:t>
            </a:r>
          </a:p>
          <a:p>
            <a:r>
              <a:rPr lang="en-US" sz="2400" dirty="0" smtClean="0"/>
              <a:t>Pasadena</a:t>
            </a:r>
            <a:r>
              <a:rPr lang="en-US" sz="2400" dirty="0"/>
              <a:t>, South LA, El </a:t>
            </a:r>
            <a:r>
              <a:rPr lang="en-US" sz="2400" dirty="0" smtClean="0"/>
              <a:t>Monte</a:t>
            </a:r>
          </a:p>
          <a:p>
            <a:r>
              <a:rPr lang="en-US" sz="2400" dirty="0" smtClean="0"/>
              <a:t>All the brilliant folks that have contributed to this body of work and helped the framing, analyses, and direction for the future</a:t>
            </a:r>
            <a:endParaRPr lang="en-US" sz="2400" dirty="0"/>
          </a:p>
          <a:p>
            <a:pPr lvl="1"/>
            <a:endParaRPr lang="en-US" dirty="0"/>
          </a:p>
        </p:txBody>
      </p:sp>
      <p:pic>
        <p:nvPicPr>
          <p:cNvPr id="4" name="Picture 3"/>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8340094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Spatial Inequity</a:t>
            </a:r>
            <a:endParaRPr lang="en-US" dirty="0"/>
          </a:p>
        </p:txBody>
      </p:sp>
      <p:pic>
        <p:nvPicPr>
          <p:cNvPr id="5" name="Picture 5" descr="A close up of a map&#10;&#10;Description generated with very high confidence">
            <a:extLst>
              <a:ext uri="{FF2B5EF4-FFF2-40B4-BE49-F238E27FC236}">
                <a16:creationId xmlns:a16="http://schemas.microsoft.com/office/drawing/2014/main" xmlns="" id="{9F17B2D1-2287-4EA6-84E6-9109848F30E9}"/>
              </a:ext>
            </a:extLst>
          </p:cNvPr>
          <p:cNvPicPr>
            <a:picLocks noChangeAspect="1"/>
          </p:cNvPicPr>
          <p:nvPr/>
        </p:nvPicPr>
        <p:blipFill rotWithShape="1">
          <a:blip r:embed="rId2"/>
          <a:srcRect l="26541" t="55992" r="13650" b="9013"/>
          <a:stretch/>
        </p:blipFill>
        <p:spPr>
          <a:xfrm>
            <a:off x="0" y="1524000"/>
            <a:ext cx="12192000" cy="5334000"/>
          </a:xfrm>
          <a:prstGeom prst="rect">
            <a:avLst/>
          </a:prstGeom>
        </p:spPr>
      </p:pic>
      <p:pic>
        <p:nvPicPr>
          <p:cNvPr id="6" name="Picture 5" descr="A close up of a map&#10;&#10;Description generated with very high confidence">
            <a:extLst>
              <a:ext uri="{FF2B5EF4-FFF2-40B4-BE49-F238E27FC236}">
                <a16:creationId xmlns:a16="http://schemas.microsoft.com/office/drawing/2014/main" xmlns="" id="{9F17B2D1-2287-4EA6-84E6-9109848F30E9}"/>
              </a:ext>
            </a:extLst>
          </p:cNvPr>
          <p:cNvPicPr>
            <a:picLocks noChangeAspect="1"/>
          </p:cNvPicPr>
          <p:nvPr/>
        </p:nvPicPr>
        <p:blipFill rotWithShape="1">
          <a:blip r:embed="rId2"/>
          <a:srcRect l="81068" t="72082" r="970"/>
          <a:stretch/>
        </p:blipFill>
        <p:spPr>
          <a:xfrm>
            <a:off x="9753600" y="4024184"/>
            <a:ext cx="2438400" cy="2833816"/>
          </a:xfrm>
          <a:prstGeom prst="rect">
            <a:avLst/>
          </a:prstGeom>
        </p:spPr>
      </p:pic>
      <p:pic>
        <p:nvPicPr>
          <p:cNvPr id="7" name="Picture 6"/>
          <p:cNvPicPr>
            <a:picLocks noChangeAspect="1"/>
          </p:cNvPicPr>
          <p:nvPr/>
        </p:nvPicPr>
        <p:blipFill rotWithShape="1">
          <a:blip r:embed="rId3"/>
          <a:srcRect l="6250" t="11569" r="48750" b="75098"/>
          <a:stretch/>
        </p:blipFill>
        <p:spPr>
          <a:xfrm>
            <a:off x="0" y="6477000"/>
            <a:ext cx="2420477" cy="381000"/>
          </a:xfrm>
          <a:prstGeom prst="rect">
            <a:avLst/>
          </a:prstGeom>
        </p:spPr>
      </p:pic>
    </p:spTree>
    <p:extLst>
      <p:ext uri="{BB962C8B-B14F-4D97-AF65-F5344CB8AC3E}">
        <p14:creationId xmlns:p14="http://schemas.microsoft.com/office/powerpoint/2010/main" val="26711034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3600" dirty="0" smtClean="0"/>
              <a:t>Neighborhood Risk Index (NRI) Performance </a:t>
            </a:r>
            <a:r>
              <a:rPr lang="en-US" sz="3600" dirty="0"/>
              <a:t>by EDI Domain</a:t>
            </a:r>
          </a:p>
        </p:txBody>
      </p:sp>
      <p:graphicFrame>
        <p:nvGraphicFramePr>
          <p:cNvPr id="4" name="Content Placeholder 3"/>
          <p:cNvGraphicFramePr>
            <a:graphicFrameLocks noGrp="1"/>
          </p:cNvGraphicFramePr>
          <p:nvPr>
            <p:ph sz="quarter" idx="10"/>
            <p:extLst/>
          </p:nvPr>
        </p:nvGraphicFramePr>
        <p:xfrm>
          <a:off x="609600" y="1600200"/>
          <a:ext cx="10744200" cy="457200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34056108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Mapping Bruner’s Index with the EDI</a:t>
            </a:r>
          </a:p>
        </p:txBody>
      </p:sp>
      <p:graphicFrame>
        <p:nvGraphicFramePr>
          <p:cNvPr id="4" name="Content Placeholder 5"/>
          <p:cNvGraphicFramePr>
            <a:graphicFrameLocks noGrp="1"/>
          </p:cNvGraphicFramePr>
          <p:nvPr>
            <p:ph sz="quarter" idx="4294967295"/>
            <p:extLst/>
          </p:nvPr>
        </p:nvGraphicFramePr>
        <p:xfrm>
          <a:off x="304800" y="2062491"/>
          <a:ext cx="6477000" cy="4343395"/>
        </p:xfrm>
        <a:graphic>
          <a:graphicData uri="http://schemas.openxmlformats.org/drawingml/2006/table">
            <a:tbl>
              <a:tblPr firstRow="1" bandRow="1">
                <a:tableStyleId>{2D5ABB26-0587-4C30-8999-92F81FD0307C}</a:tableStyleId>
              </a:tblPr>
              <a:tblGrid>
                <a:gridCol w="1079500">
                  <a:extLst>
                    <a:ext uri="{9D8B030D-6E8A-4147-A177-3AD203B41FA5}">
                      <a16:colId xmlns:a16="http://schemas.microsoft.com/office/drawing/2014/main" xmlns="" val="20000"/>
                    </a:ext>
                  </a:extLst>
                </a:gridCol>
                <a:gridCol w="1079500">
                  <a:extLst>
                    <a:ext uri="{9D8B030D-6E8A-4147-A177-3AD203B41FA5}">
                      <a16:colId xmlns:a16="http://schemas.microsoft.com/office/drawing/2014/main" xmlns="" val="20001"/>
                    </a:ext>
                  </a:extLst>
                </a:gridCol>
                <a:gridCol w="1079500">
                  <a:extLst>
                    <a:ext uri="{9D8B030D-6E8A-4147-A177-3AD203B41FA5}">
                      <a16:colId xmlns:a16="http://schemas.microsoft.com/office/drawing/2014/main" xmlns="" val="20002"/>
                    </a:ext>
                  </a:extLst>
                </a:gridCol>
                <a:gridCol w="1079500">
                  <a:extLst>
                    <a:ext uri="{9D8B030D-6E8A-4147-A177-3AD203B41FA5}">
                      <a16:colId xmlns:a16="http://schemas.microsoft.com/office/drawing/2014/main" xmlns="" val="20003"/>
                    </a:ext>
                  </a:extLst>
                </a:gridCol>
                <a:gridCol w="1079500">
                  <a:extLst>
                    <a:ext uri="{9D8B030D-6E8A-4147-A177-3AD203B41FA5}">
                      <a16:colId xmlns:a16="http://schemas.microsoft.com/office/drawing/2014/main" xmlns="" val="20004"/>
                    </a:ext>
                  </a:extLst>
                </a:gridCol>
                <a:gridCol w="1079500">
                  <a:extLst>
                    <a:ext uri="{9D8B030D-6E8A-4147-A177-3AD203B41FA5}">
                      <a16:colId xmlns:a16="http://schemas.microsoft.com/office/drawing/2014/main" xmlns="" val="20005"/>
                    </a:ext>
                  </a:extLst>
                </a:gridCol>
              </a:tblGrid>
              <a:tr h="620485">
                <a:tc rowSpan="5">
                  <a:txBody>
                    <a:bodyPr/>
                    <a:lstStyle/>
                    <a:p>
                      <a:pPr algn="ctr"/>
                      <a:r>
                        <a:rPr lang="en-US" b="1" dirty="0">
                          <a:solidFill>
                            <a:schemeClr val="tx1"/>
                          </a:solidFill>
                        </a:rPr>
                        <a:t>EDI Vulnerability</a:t>
                      </a:r>
                    </a:p>
                  </a:txBody>
                  <a:tcPr vert="vert270" anchor="ctr"/>
                </a:tc>
                <a:tc>
                  <a:txBody>
                    <a:bodyPr/>
                    <a:lstStyle/>
                    <a:p>
                      <a:pPr algn="ctr"/>
                      <a:r>
                        <a:rPr lang="en-US" sz="1400" b="1" dirty="0"/>
                        <a:t>Highest</a:t>
                      </a:r>
                      <a:endParaRPr lang="en-US" sz="1400" b="1" dirty="0">
                        <a:solidFill>
                          <a:schemeClr val="tx1"/>
                        </a:solidFill>
                      </a:endParaRPr>
                    </a:p>
                  </a:txBody>
                  <a:tcPr anchor="ctr"/>
                </a:tc>
                <a:tc>
                  <a:txBody>
                    <a:bodyPr/>
                    <a:lstStyle/>
                    <a:p>
                      <a:pPr algn="ctr"/>
                      <a:endParaRPr lang="en-US" sz="1400" b="1" dirty="0">
                        <a:solidFill>
                          <a:schemeClr val="tx1"/>
                        </a:solidFill>
                      </a:endParaRPr>
                    </a:p>
                  </a:txBody>
                  <a:tcPr anchor="ctr">
                    <a:solidFill>
                      <a:srgbClr val="B2182B"/>
                    </a:solidFill>
                  </a:tcPr>
                </a:tc>
                <a:tc>
                  <a:txBody>
                    <a:bodyPr/>
                    <a:lstStyle/>
                    <a:p>
                      <a:pPr algn="ctr"/>
                      <a:endParaRPr lang="en-US" sz="1400" b="1" dirty="0">
                        <a:solidFill>
                          <a:schemeClr val="tx1"/>
                        </a:solidFill>
                      </a:endParaRPr>
                    </a:p>
                  </a:txBody>
                  <a:tcPr anchor="ctr">
                    <a:solidFill>
                      <a:srgbClr val="EF8A62"/>
                    </a:solidFill>
                  </a:tcPr>
                </a:tc>
                <a:tc>
                  <a:txBody>
                    <a:bodyPr/>
                    <a:lstStyle/>
                    <a:p>
                      <a:pPr algn="ctr"/>
                      <a:endParaRPr lang="en-US" sz="1400" b="1" dirty="0">
                        <a:solidFill>
                          <a:schemeClr val="tx1"/>
                        </a:solidFill>
                      </a:endParaRPr>
                    </a:p>
                  </a:txBody>
                  <a:tcPr anchor="ctr">
                    <a:solidFill>
                      <a:srgbClr val="FDDBC7"/>
                    </a:solidFill>
                  </a:tcPr>
                </a:tc>
                <a:tc>
                  <a:txBody>
                    <a:bodyPr/>
                    <a:lstStyle/>
                    <a:p>
                      <a:pPr algn="ctr"/>
                      <a:endParaRPr lang="en-US" sz="1400" b="1" dirty="0">
                        <a:solidFill>
                          <a:schemeClr val="tx1"/>
                        </a:solidFill>
                      </a:endParaRPr>
                    </a:p>
                  </a:txBody>
                  <a:tcPr anchor="ctr">
                    <a:solidFill>
                      <a:srgbClr val="F7F7F7"/>
                    </a:solidFill>
                  </a:tcPr>
                </a:tc>
                <a:extLst>
                  <a:ext uri="{0D108BD9-81ED-4DB2-BD59-A6C34878D82A}">
                    <a16:rowId xmlns:a16="http://schemas.microsoft.com/office/drawing/2014/main" xmlns="" val="10000"/>
                  </a:ext>
                </a:extLst>
              </a:tr>
              <a:tr h="620485">
                <a:tc vMerge="1">
                  <a:txBody>
                    <a:bodyPr/>
                    <a:lstStyle/>
                    <a:p>
                      <a:endParaRPr lang="en-US" b="1" dirty="0">
                        <a:solidFill>
                          <a:schemeClr val="tx1"/>
                        </a:solidFill>
                      </a:endParaRPr>
                    </a:p>
                  </a:txBody>
                  <a:tcPr/>
                </a:tc>
                <a:tc>
                  <a:txBody>
                    <a:bodyPr/>
                    <a:lstStyle/>
                    <a:p>
                      <a:pPr algn="ctr"/>
                      <a:endParaRPr lang="en-US" sz="1400" b="1" dirty="0">
                        <a:solidFill>
                          <a:schemeClr val="tx1"/>
                        </a:solidFill>
                      </a:endParaRPr>
                    </a:p>
                  </a:txBody>
                  <a:tcPr anchor="ctr"/>
                </a:tc>
                <a:tc>
                  <a:txBody>
                    <a:bodyPr/>
                    <a:lstStyle/>
                    <a:p>
                      <a:pPr algn="ctr"/>
                      <a:endParaRPr lang="en-US" sz="1400" b="1" dirty="0">
                        <a:solidFill>
                          <a:schemeClr val="tx1"/>
                        </a:solidFill>
                      </a:endParaRPr>
                    </a:p>
                  </a:txBody>
                  <a:tcPr anchor="ctr">
                    <a:solidFill>
                      <a:srgbClr val="EF8A62"/>
                    </a:solidFill>
                  </a:tcPr>
                </a:tc>
                <a:tc>
                  <a:txBody>
                    <a:bodyPr/>
                    <a:lstStyle/>
                    <a:p>
                      <a:pPr algn="ctr"/>
                      <a:endParaRPr lang="en-US" sz="1400" b="1" dirty="0">
                        <a:solidFill>
                          <a:schemeClr val="tx1"/>
                        </a:solidFill>
                      </a:endParaRPr>
                    </a:p>
                  </a:txBody>
                  <a:tcPr anchor="ctr">
                    <a:solidFill>
                      <a:srgbClr val="FDDBC7"/>
                    </a:solidFill>
                  </a:tcPr>
                </a:tc>
                <a:tc>
                  <a:txBody>
                    <a:bodyPr/>
                    <a:lstStyle/>
                    <a:p>
                      <a:pPr algn="ctr"/>
                      <a:endParaRPr lang="en-US" sz="1400" b="1" dirty="0">
                        <a:solidFill>
                          <a:schemeClr val="tx1"/>
                        </a:solidFill>
                      </a:endParaRPr>
                    </a:p>
                  </a:txBody>
                  <a:tcPr anchor="ctr">
                    <a:solidFill>
                      <a:srgbClr val="F7F7F7"/>
                    </a:solidFill>
                  </a:tcPr>
                </a:tc>
                <a:tc>
                  <a:txBody>
                    <a:bodyPr/>
                    <a:lstStyle/>
                    <a:p>
                      <a:pPr algn="ctr"/>
                      <a:endParaRPr lang="en-US" sz="1400" b="1" dirty="0">
                        <a:solidFill>
                          <a:schemeClr val="tx1"/>
                        </a:solidFill>
                      </a:endParaRPr>
                    </a:p>
                  </a:txBody>
                  <a:tcPr anchor="ctr">
                    <a:solidFill>
                      <a:srgbClr val="F7F7F7"/>
                    </a:solidFill>
                  </a:tcPr>
                </a:tc>
                <a:extLst>
                  <a:ext uri="{0D108BD9-81ED-4DB2-BD59-A6C34878D82A}">
                    <a16:rowId xmlns:a16="http://schemas.microsoft.com/office/drawing/2014/main" xmlns="" val="10001"/>
                  </a:ext>
                </a:extLst>
              </a:tr>
              <a:tr h="620485">
                <a:tc vMerge="1">
                  <a:txBody>
                    <a:bodyPr/>
                    <a:lstStyle/>
                    <a:p>
                      <a:endParaRPr lang="en-US" b="1" dirty="0">
                        <a:solidFill>
                          <a:schemeClr val="tx1"/>
                        </a:solidFill>
                      </a:endParaRPr>
                    </a:p>
                  </a:txBody>
                  <a:tcPr/>
                </a:tc>
                <a:tc>
                  <a:txBody>
                    <a:bodyPr/>
                    <a:lstStyle/>
                    <a:p>
                      <a:pPr algn="ctr"/>
                      <a:endParaRPr lang="en-US" sz="1400" b="1" dirty="0">
                        <a:solidFill>
                          <a:schemeClr val="tx1"/>
                        </a:solidFill>
                      </a:endParaRPr>
                    </a:p>
                  </a:txBody>
                  <a:tcPr anchor="ctr"/>
                </a:tc>
                <a:tc>
                  <a:txBody>
                    <a:bodyPr/>
                    <a:lstStyle/>
                    <a:p>
                      <a:pPr algn="ctr"/>
                      <a:endParaRPr lang="en-US" sz="1400" b="1" dirty="0">
                        <a:solidFill>
                          <a:schemeClr val="tx1"/>
                        </a:solidFill>
                      </a:endParaRPr>
                    </a:p>
                  </a:txBody>
                  <a:tcPr anchor="ctr">
                    <a:solidFill>
                      <a:srgbClr val="FDDBC7"/>
                    </a:solidFill>
                  </a:tcPr>
                </a:tc>
                <a:tc>
                  <a:txBody>
                    <a:bodyPr/>
                    <a:lstStyle/>
                    <a:p>
                      <a:pPr algn="ctr"/>
                      <a:endParaRPr lang="en-US" sz="1400" b="1" dirty="0">
                        <a:solidFill>
                          <a:schemeClr val="tx1"/>
                        </a:solidFill>
                      </a:endParaRPr>
                    </a:p>
                  </a:txBody>
                  <a:tcPr anchor="ctr">
                    <a:solidFill>
                      <a:srgbClr val="F7F7F7"/>
                    </a:solidFill>
                  </a:tcPr>
                </a:tc>
                <a:tc>
                  <a:txBody>
                    <a:bodyPr/>
                    <a:lstStyle/>
                    <a:p>
                      <a:pPr algn="ctr"/>
                      <a:endParaRPr lang="en-US" sz="1400" b="1" dirty="0">
                        <a:solidFill>
                          <a:schemeClr val="tx1"/>
                        </a:solidFill>
                      </a:endParaRPr>
                    </a:p>
                  </a:txBody>
                  <a:tcPr anchor="ctr">
                    <a:solidFill>
                      <a:srgbClr val="F7F7F7"/>
                    </a:solidFill>
                  </a:tcPr>
                </a:tc>
                <a:tc>
                  <a:txBody>
                    <a:bodyPr/>
                    <a:lstStyle/>
                    <a:p>
                      <a:pPr algn="ctr"/>
                      <a:endParaRPr lang="en-US" sz="1400" b="1" dirty="0">
                        <a:solidFill>
                          <a:schemeClr val="tx1"/>
                        </a:solidFill>
                      </a:endParaRPr>
                    </a:p>
                  </a:txBody>
                  <a:tcPr anchor="ctr">
                    <a:solidFill>
                      <a:srgbClr val="D1E5F0"/>
                    </a:solidFill>
                  </a:tcPr>
                </a:tc>
                <a:extLst>
                  <a:ext uri="{0D108BD9-81ED-4DB2-BD59-A6C34878D82A}">
                    <a16:rowId xmlns:a16="http://schemas.microsoft.com/office/drawing/2014/main" xmlns="" val="10002"/>
                  </a:ext>
                </a:extLst>
              </a:tr>
              <a:tr h="620485">
                <a:tc vMerge="1">
                  <a:txBody>
                    <a:bodyPr/>
                    <a:lstStyle/>
                    <a:p>
                      <a:endParaRPr lang="en-US" b="1" dirty="0">
                        <a:solidFill>
                          <a:schemeClr val="tx1"/>
                        </a:solidFill>
                      </a:endParaRPr>
                    </a:p>
                  </a:txBody>
                  <a:tcPr/>
                </a:tc>
                <a:tc>
                  <a:txBody>
                    <a:bodyPr/>
                    <a:lstStyle/>
                    <a:p>
                      <a:pPr algn="ctr"/>
                      <a:endParaRPr lang="en-US" sz="1400" b="1" dirty="0">
                        <a:solidFill>
                          <a:schemeClr val="tx1"/>
                        </a:solidFill>
                      </a:endParaRPr>
                    </a:p>
                  </a:txBody>
                  <a:tcPr anchor="ctr"/>
                </a:tc>
                <a:tc>
                  <a:txBody>
                    <a:bodyPr/>
                    <a:lstStyle/>
                    <a:p>
                      <a:pPr algn="ctr"/>
                      <a:endParaRPr lang="en-US" sz="1400" b="1" dirty="0">
                        <a:solidFill>
                          <a:schemeClr val="tx1"/>
                        </a:solidFill>
                      </a:endParaRPr>
                    </a:p>
                  </a:txBody>
                  <a:tcPr anchor="ctr">
                    <a:solidFill>
                      <a:srgbClr val="F7F7F7"/>
                    </a:solidFill>
                  </a:tcPr>
                </a:tc>
                <a:tc>
                  <a:txBody>
                    <a:bodyPr/>
                    <a:lstStyle/>
                    <a:p>
                      <a:pPr algn="ctr"/>
                      <a:endParaRPr lang="en-US" sz="1400" b="1" dirty="0">
                        <a:solidFill>
                          <a:schemeClr val="tx1"/>
                        </a:solidFill>
                      </a:endParaRPr>
                    </a:p>
                  </a:txBody>
                  <a:tcPr anchor="ctr">
                    <a:solidFill>
                      <a:srgbClr val="F7F7F7"/>
                    </a:solidFill>
                  </a:tcPr>
                </a:tc>
                <a:tc>
                  <a:txBody>
                    <a:bodyPr/>
                    <a:lstStyle/>
                    <a:p>
                      <a:pPr algn="ctr"/>
                      <a:endParaRPr lang="en-US" sz="1400" b="1" dirty="0">
                        <a:solidFill>
                          <a:schemeClr val="tx1"/>
                        </a:solidFill>
                      </a:endParaRPr>
                    </a:p>
                  </a:txBody>
                  <a:tcPr anchor="ctr">
                    <a:solidFill>
                      <a:srgbClr val="D1E5F0"/>
                    </a:solidFill>
                  </a:tcPr>
                </a:tc>
                <a:tc>
                  <a:txBody>
                    <a:bodyPr/>
                    <a:lstStyle/>
                    <a:p>
                      <a:pPr algn="ctr"/>
                      <a:endParaRPr lang="en-US" sz="1400" b="1" dirty="0">
                        <a:solidFill>
                          <a:schemeClr val="tx1"/>
                        </a:solidFill>
                      </a:endParaRPr>
                    </a:p>
                  </a:txBody>
                  <a:tcPr anchor="ctr">
                    <a:solidFill>
                      <a:srgbClr val="67A9CF"/>
                    </a:solidFill>
                  </a:tcPr>
                </a:tc>
                <a:extLst>
                  <a:ext uri="{0D108BD9-81ED-4DB2-BD59-A6C34878D82A}">
                    <a16:rowId xmlns:a16="http://schemas.microsoft.com/office/drawing/2014/main" xmlns="" val="10003"/>
                  </a:ext>
                </a:extLst>
              </a:tr>
              <a:tr h="620485">
                <a:tc vMerge="1">
                  <a:txBody>
                    <a:bodyPr/>
                    <a:lstStyle/>
                    <a:p>
                      <a:endParaRPr lang="en-US" b="1" dirty="0">
                        <a:solidFill>
                          <a:schemeClr val="tx1"/>
                        </a:solidFill>
                      </a:endParaRPr>
                    </a:p>
                  </a:txBody>
                  <a:tcPr/>
                </a:tc>
                <a:tc>
                  <a:txBody>
                    <a:bodyPr/>
                    <a:lstStyle/>
                    <a:p>
                      <a:pPr algn="ctr"/>
                      <a:r>
                        <a:rPr lang="en-US" sz="1400" b="1" dirty="0"/>
                        <a:t>Lowest</a:t>
                      </a:r>
                      <a:endParaRPr lang="en-US" sz="1400" b="1" dirty="0">
                        <a:solidFill>
                          <a:schemeClr val="tx1"/>
                        </a:solidFill>
                      </a:endParaRPr>
                    </a:p>
                  </a:txBody>
                  <a:tcPr anchor="ctr"/>
                </a:tc>
                <a:tc>
                  <a:txBody>
                    <a:bodyPr/>
                    <a:lstStyle/>
                    <a:p>
                      <a:pPr algn="ctr"/>
                      <a:endParaRPr lang="en-US" sz="1400" b="1" dirty="0">
                        <a:solidFill>
                          <a:schemeClr val="tx1"/>
                        </a:solidFill>
                      </a:endParaRPr>
                    </a:p>
                  </a:txBody>
                  <a:tcPr anchor="ctr">
                    <a:solidFill>
                      <a:srgbClr val="F7F7F7"/>
                    </a:solidFill>
                  </a:tcPr>
                </a:tc>
                <a:tc>
                  <a:txBody>
                    <a:bodyPr/>
                    <a:lstStyle/>
                    <a:p>
                      <a:pPr algn="ctr"/>
                      <a:endParaRPr lang="en-US" sz="1400" b="1" dirty="0">
                        <a:solidFill>
                          <a:schemeClr val="tx1"/>
                        </a:solidFill>
                      </a:endParaRPr>
                    </a:p>
                  </a:txBody>
                  <a:tcPr anchor="ctr">
                    <a:solidFill>
                      <a:srgbClr val="D1E5F0"/>
                    </a:solidFill>
                  </a:tcPr>
                </a:tc>
                <a:tc>
                  <a:txBody>
                    <a:bodyPr/>
                    <a:lstStyle/>
                    <a:p>
                      <a:pPr algn="ctr"/>
                      <a:endParaRPr lang="en-US" sz="1400" b="1" dirty="0">
                        <a:solidFill>
                          <a:schemeClr val="tx1"/>
                        </a:solidFill>
                      </a:endParaRPr>
                    </a:p>
                  </a:txBody>
                  <a:tcPr anchor="ctr">
                    <a:solidFill>
                      <a:srgbClr val="67A9CF"/>
                    </a:solidFill>
                  </a:tcPr>
                </a:tc>
                <a:tc>
                  <a:txBody>
                    <a:bodyPr/>
                    <a:lstStyle/>
                    <a:p>
                      <a:pPr algn="ctr"/>
                      <a:endParaRPr lang="en-US" sz="1400" b="1" dirty="0">
                        <a:solidFill>
                          <a:schemeClr val="tx1"/>
                        </a:solidFill>
                      </a:endParaRPr>
                    </a:p>
                  </a:txBody>
                  <a:tcPr anchor="ctr">
                    <a:solidFill>
                      <a:srgbClr val="2166AC"/>
                    </a:solidFill>
                  </a:tcPr>
                </a:tc>
                <a:extLst>
                  <a:ext uri="{0D108BD9-81ED-4DB2-BD59-A6C34878D82A}">
                    <a16:rowId xmlns:a16="http://schemas.microsoft.com/office/drawing/2014/main" xmlns="" val="10004"/>
                  </a:ext>
                </a:extLst>
              </a:tr>
              <a:tr h="620485">
                <a:tc>
                  <a:txBody>
                    <a:bodyPr/>
                    <a:lstStyle/>
                    <a:p>
                      <a:endParaRPr lang="en-US" sz="1400" b="1" dirty="0">
                        <a:solidFill>
                          <a:schemeClr val="tx1"/>
                        </a:solidFill>
                      </a:endParaRPr>
                    </a:p>
                  </a:txBody>
                  <a:tcPr/>
                </a:tc>
                <a:tc>
                  <a:txBody>
                    <a:bodyPr/>
                    <a:lstStyle/>
                    <a:p>
                      <a:endParaRPr lang="en-US" b="1" dirty="0">
                        <a:solidFill>
                          <a:schemeClr val="tx1"/>
                        </a:solidFill>
                      </a:endParaRPr>
                    </a:p>
                  </a:txBody>
                  <a:tcPr/>
                </a:tc>
                <a:tc>
                  <a:txBody>
                    <a:bodyPr/>
                    <a:lstStyle/>
                    <a:p>
                      <a:pPr algn="ctr"/>
                      <a:r>
                        <a:rPr lang="en-US" sz="1400" b="1" dirty="0"/>
                        <a:t>Zero</a:t>
                      </a:r>
                      <a:endParaRPr lang="en-US" sz="1400" b="1" dirty="0">
                        <a:solidFill>
                          <a:schemeClr val="tx1"/>
                        </a:solidFill>
                      </a:endParaRPr>
                    </a:p>
                  </a:txBody>
                  <a:tcPr anchor="ctr"/>
                </a:tc>
                <a:tc>
                  <a:txBody>
                    <a:bodyPr/>
                    <a:lstStyle/>
                    <a:p>
                      <a:pPr algn="ctr"/>
                      <a:r>
                        <a:rPr lang="en-US" sz="1400" b="1" dirty="0"/>
                        <a:t>Low</a:t>
                      </a:r>
                      <a:endParaRPr lang="en-US" sz="1400" b="1" dirty="0">
                        <a:solidFill>
                          <a:schemeClr val="tx1"/>
                        </a:solidFill>
                      </a:endParaRPr>
                    </a:p>
                  </a:txBody>
                  <a:tcPr anchor="ctr"/>
                </a:tc>
                <a:tc>
                  <a:txBody>
                    <a:bodyPr/>
                    <a:lstStyle/>
                    <a:p>
                      <a:pPr algn="ctr"/>
                      <a:r>
                        <a:rPr lang="en-US" sz="1400" b="1" dirty="0"/>
                        <a:t>Medium</a:t>
                      </a:r>
                      <a:endParaRPr lang="en-US" sz="1400" b="1" dirty="0">
                        <a:solidFill>
                          <a:schemeClr val="tx1"/>
                        </a:solidFill>
                      </a:endParaRPr>
                    </a:p>
                  </a:txBody>
                  <a:tcPr anchor="ctr"/>
                </a:tc>
                <a:tc>
                  <a:txBody>
                    <a:bodyPr/>
                    <a:lstStyle/>
                    <a:p>
                      <a:pPr algn="ctr"/>
                      <a:r>
                        <a:rPr lang="en-US" sz="1400" b="1" dirty="0"/>
                        <a:t>High</a:t>
                      </a:r>
                      <a:endParaRPr lang="en-US" sz="1400" b="1" dirty="0">
                        <a:solidFill>
                          <a:schemeClr val="tx1"/>
                        </a:solidFill>
                      </a:endParaRPr>
                    </a:p>
                  </a:txBody>
                  <a:tcPr anchor="ctr"/>
                </a:tc>
                <a:extLst>
                  <a:ext uri="{0D108BD9-81ED-4DB2-BD59-A6C34878D82A}">
                    <a16:rowId xmlns:a16="http://schemas.microsoft.com/office/drawing/2014/main" xmlns="" val="10005"/>
                  </a:ext>
                </a:extLst>
              </a:tr>
              <a:tr h="620485">
                <a:tc>
                  <a:txBody>
                    <a:bodyPr/>
                    <a:lstStyle/>
                    <a:p>
                      <a:endParaRPr lang="en-US" sz="1400" b="1">
                        <a:solidFill>
                          <a:schemeClr val="tx1"/>
                        </a:solidFill>
                      </a:endParaRPr>
                    </a:p>
                  </a:txBody>
                  <a:tcPr/>
                </a:tc>
                <a:tc>
                  <a:txBody>
                    <a:bodyPr/>
                    <a:lstStyle/>
                    <a:p>
                      <a:endParaRPr lang="en-US" sz="1400" b="1" dirty="0">
                        <a:solidFill>
                          <a:schemeClr val="tx1"/>
                        </a:solidFill>
                      </a:endParaRPr>
                    </a:p>
                  </a:txBody>
                  <a:tcPr/>
                </a:tc>
                <a:tc gridSpan="4">
                  <a:txBody>
                    <a:bodyPr/>
                    <a:lstStyle/>
                    <a:p>
                      <a:pPr algn="ctr"/>
                      <a:r>
                        <a:rPr lang="en-US" sz="1800" b="1" dirty="0">
                          <a:solidFill>
                            <a:schemeClr val="tx1"/>
                          </a:solidFill>
                        </a:rPr>
                        <a:t>Bruner Vulnerability</a:t>
                      </a:r>
                      <a:r>
                        <a:rPr lang="en-US" sz="1800" b="1" baseline="0" dirty="0">
                          <a:solidFill>
                            <a:schemeClr val="tx1"/>
                          </a:solidFill>
                        </a:rPr>
                        <a:t> Class</a:t>
                      </a:r>
                      <a:endParaRPr lang="en-US" sz="1800" b="1" dirty="0">
                        <a:solidFill>
                          <a:schemeClr val="tx1"/>
                        </a:solidFill>
                      </a:endParaRPr>
                    </a:p>
                  </a:txBody>
                  <a:tcPr anchor="ctr"/>
                </a:tc>
                <a:tc hMerge="1">
                  <a:txBody>
                    <a:bodyPr/>
                    <a:lstStyle/>
                    <a:p>
                      <a:endParaRPr lang="en-US" sz="1400" b="1" dirty="0">
                        <a:solidFill>
                          <a:schemeClr val="tx1"/>
                        </a:solidFill>
                      </a:endParaRPr>
                    </a:p>
                  </a:txBody>
                  <a:tcPr/>
                </a:tc>
                <a:tc hMerge="1">
                  <a:txBody>
                    <a:bodyPr/>
                    <a:lstStyle/>
                    <a:p>
                      <a:endParaRPr lang="en-US" sz="1400" b="1" dirty="0">
                        <a:solidFill>
                          <a:schemeClr val="tx1"/>
                        </a:solidFill>
                      </a:endParaRPr>
                    </a:p>
                  </a:txBody>
                  <a:tcPr/>
                </a:tc>
                <a:tc hMerge="1">
                  <a:txBody>
                    <a:bodyPr/>
                    <a:lstStyle/>
                    <a:p>
                      <a:endParaRPr lang="en-US" sz="1400" b="1" dirty="0">
                        <a:solidFill>
                          <a:schemeClr val="tx1"/>
                        </a:solidFill>
                      </a:endParaRPr>
                    </a:p>
                  </a:txBody>
                  <a:tcPr/>
                </a:tc>
                <a:extLst>
                  <a:ext uri="{0D108BD9-81ED-4DB2-BD59-A6C34878D82A}">
                    <a16:rowId xmlns:a16="http://schemas.microsoft.com/office/drawing/2014/main" xmlns="" val="10006"/>
                  </a:ext>
                </a:extLst>
              </a:tr>
            </a:tbl>
          </a:graphicData>
        </a:graphic>
      </p:graphicFrame>
      <p:sp>
        <p:nvSpPr>
          <p:cNvPr id="5" name="TextBox 4"/>
          <p:cNvSpPr txBox="1"/>
          <p:nvPr/>
        </p:nvSpPr>
        <p:spPr>
          <a:xfrm>
            <a:off x="1066800" y="1468293"/>
            <a:ext cx="3581400" cy="584775"/>
          </a:xfrm>
          <a:prstGeom prst="rect">
            <a:avLst/>
          </a:prstGeom>
          <a:noFill/>
        </p:spPr>
        <p:txBody>
          <a:bodyPr wrap="square" rtlCol="0">
            <a:spAutoFit/>
          </a:bodyPr>
          <a:lstStyle/>
          <a:p>
            <a:pPr algn="ctr"/>
            <a:r>
              <a:rPr lang="en-US" sz="1600" dirty="0"/>
              <a:t>Census tracts performing poorer than expected on the </a:t>
            </a:r>
            <a:r>
              <a:rPr lang="en-US" sz="1600" dirty="0" smtClean="0"/>
              <a:t>EDI Negative Deviance</a:t>
            </a:r>
            <a:endParaRPr lang="en-US" sz="1600" dirty="0"/>
          </a:p>
        </p:txBody>
      </p:sp>
      <p:sp>
        <p:nvSpPr>
          <p:cNvPr id="6" name="TextBox 5"/>
          <p:cNvSpPr txBox="1"/>
          <p:nvPr/>
        </p:nvSpPr>
        <p:spPr>
          <a:xfrm>
            <a:off x="6789057" y="4517983"/>
            <a:ext cx="1371600" cy="1815882"/>
          </a:xfrm>
          <a:prstGeom prst="rect">
            <a:avLst/>
          </a:prstGeom>
          <a:noFill/>
        </p:spPr>
        <p:txBody>
          <a:bodyPr wrap="square" rtlCol="0">
            <a:spAutoFit/>
          </a:bodyPr>
          <a:lstStyle/>
          <a:p>
            <a:pPr algn="ctr"/>
            <a:r>
              <a:rPr lang="en-US" sz="1600" dirty="0"/>
              <a:t>Census tracts</a:t>
            </a:r>
          </a:p>
          <a:p>
            <a:pPr algn="ctr"/>
            <a:r>
              <a:rPr lang="en-US" sz="1600" dirty="0"/>
              <a:t>Performing better than expected on the </a:t>
            </a:r>
            <a:r>
              <a:rPr lang="en-US" sz="1600" dirty="0" smtClean="0"/>
              <a:t>EDI Positive Deviance</a:t>
            </a:r>
            <a:endParaRPr lang="en-US" sz="1600" dirty="0"/>
          </a:p>
        </p:txBody>
      </p:sp>
      <p:graphicFrame>
        <p:nvGraphicFramePr>
          <p:cNvPr id="7" name="Table 6"/>
          <p:cNvGraphicFramePr>
            <a:graphicFrameLocks noGrp="1"/>
          </p:cNvGraphicFramePr>
          <p:nvPr>
            <p:extLst/>
          </p:nvPr>
        </p:nvGraphicFramePr>
        <p:xfrm>
          <a:off x="8839200" y="1613663"/>
          <a:ext cx="2971800" cy="3872738"/>
        </p:xfrm>
        <a:graphic>
          <a:graphicData uri="http://schemas.openxmlformats.org/drawingml/2006/table">
            <a:tbl>
              <a:tblPr firstRow="1" firstCol="1" bandRow="1">
                <a:tableStyleId>{5C22544A-7EE6-4342-B048-85BDC9FD1C3A}</a:tableStyleId>
              </a:tblPr>
              <a:tblGrid>
                <a:gridCol w="685800">
                  <a:extLst>
                    <a:ext uri="{9D8B030D-6E8A-4147-A177-3AD203B41FA5}">
                      <a16:colId xmlns:a16="http://schemas.microsoft.com/office/drawing/2014/main" xmlns="" val="20000"/>
                    </a:ext>
                  </a:extLst>
                </a:gridCol>
                <a:gridCol w="1036493">
                  <a:extLst>
                    <a:ext uri="{9D8B030D-6E8A-4147-A177-3AD203B41FA5}">
                      <a16:colId xmlns:a16="http://schemas.microsoft.com/office/drawing/2014/main" xmlns="" val="20001"/>
                    </a:ext>
                  </a:extLst>
                </a:gridCol>
                <a:gridCol w="1249507">
                  <a:extLst>
                    <a:ext uri="{9D8B030D-6E8A-4147-A177-3AD203B41FA5}">
                      <a16:colId xmlns:a16="http://schemas.microsoft.com/office/drawing/2014/main" xmlns="" val="20002"/>
                    </a:ext>
                  </a:extLst>
                </a:gridCol>
              </a:tblGrid>
              <a:tr h="877585">
                <a:tc>
                  <a:txBody>
                    <a:bodyPr/>
                    <a:lstStyle/>
                    <a:p>
                      <a:pPr marL="0" marR="0">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nchor="b">
                    <a:solidFill>
                      <a:schemeClr val="accent2"/>
                    </a:solidFill>
                  </a:tcPr>
                </a:tc>
                <a:tc>
                  <a:txBody>
                    <a:bodyPr/>
                    <a:lstStyle/>
                    <a:p>
                      <a:pPr marL="0" marR="0" algn="ctr">
                        <a:spcBef>
                          <a:spcPts val="0"/>
                        </a:spcBef>
                        <a:spcAft>
                          <a:spcPts val="0"/>
                        </a:spcAft>
                      </a:pPr>
                      <a:r>
                        <a:rPr lang="en-US" sz="2000" dirty="0">
                          <a:effectLst/>
                        </a:rPr>
                        <a:t>Number of CTs</a:t>
                      </a:r>
                      <a:endParaRPr lang="en-US" sz="2000" dirty="0">
                        <a:effectLst/>
                        <a:latin typeface="Calibri"/>
                        <a:ea typeface="Calibri"/>
                        <a:cs typeface="Times New Roman"/>
                      </a:endParaRPr>
                    </a:p>
                  </a:txBody>
                  <a:tcPr marL="68580" marR="68580" marT="0" marB="0" anchor="ctr">
                    <a:lnB w="9525" cap="flat" cmpd="sng" algn="ctr">
                      <a:noFill/>
                      <a:prstDash val="solid"/>
                      <a:round/>
                      <a:headEnd type="none" w="med" len="med"/>
                      <a:tailEnd type="none" w="med" len="med"/>
                    </a:lnB>
                  </a:tcPr>
                </a:tc>
                <a:tc>
                  <a:txBody>
                    <a:bodyPr/>
                    <a:lstStyle/>
                    <a:p>
                      <a:pPr marL="0" marR="0" algn="ctr">
                        <a:spcBef>
                          <a:spcPts val="0"/>
                        </a:spcBef>
                        <a:spcAft>
                          <a:spcPts val="0"/>
                        </a:spcAft>
                      </a:pPr>
                      <a:r>
                        <a:rPr lang="en-US" sz="2000" dirty="0">
                          <a:effectLst/>
                        </a:rPr>
                        <a:t>%</a:t>
                      </a:r>
                      <a:endParaRPr lang="en-US" sz="2000" dirty="0">
                        <a:effectLst/>
                        <a:latin typeface="Calibri"/>
                        <a:ea typeface="Calibri"/>
                        <a:cs typeface="Times New Roman"/>
                      </a:endParaRPr>
                    </a:p>
                  </a:txBody>
                  <a:tcPr marL="68580" marR="68580" marT="0" marB="0" anchor="ctr">
                    <a:lnB w="9525" cap="flat" cmpd="sng" algn="ctr">
                      <a:noFill/>
                      <a:prstDash val="solid"/>
                      <a:round/>
                      <a:headEnd type="none" w="med" len="med"/>
                      <a:tailEnd type="none" w="med" len="med"/>
                    </a:lnB>
                  </a:tcPr>
                </a:tc>
                <a:extLst>
                  <a:ext uri="{0D108BD9-81ED-4DB2-BD59-A6C34878D82A}">
                    <a16:rowId xmlns:a16="http://schemas.microsoft.com/office/drawing/2014/main" xmlns="" val="10000"/>
                  </a:ext>
                </a:extLst>
              </a:tr>
              <a:tr h="427879">
                <a:tc>
                  <a:txBody>
                    <a:bodyPr/>
                    <a:lstStyle/>
                    <a:p>
                      <a:pPr marL="0" marR="0" algn="ctr">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nchor="b">
                    <a:lnR w="9525" cap="flat" cmpd="sng" algn="ctr">
                      <a:noFill/>
                      <a:prstDash val="solid"/>
                      <a:round/>
                      <a:headEnd type="none" w="med" len="med"/>
                      <a:tailEnd type="none" w="med" len="med"/>
                    </a:lnR>
                    <a:solidFill>
                      <a:srgbClr val="B2182B"/>
                    </a:solidFill>
                  </a:tcPr>
                </a:tc>
                <a:tc>
                  <a:txBody>
                    <a:bodyPr/>
                    <a:lstStyle/>
                    <a:p>
                      <a:pPr marL="0" marR="0" algn="ctr">
                        <a:spcBef>
                          <a:spcPts val="0"/>
                        </a:spcBef>
                        <a:spcAft>
                          <a:spcPts val="0"/>
                        </a:spcAft>
                      </a:pPr>
                      <a:r>
                        <a:rPr lang="en-US" sz="2400" dirty="0">
                          <a:effectLst/>
                        </a:rPr>
                        <a:t>46</a:t>
                      </a:r>
                      <a:endParaRPr lang="en-US" sz="2400" dirty="0">
                        <a:effectLst/>
                        <a:latin typeface="Calibri"/>
                        <a:ea typeface="Calibri"/>
                        <a:cs typeface="Times New Roman"/>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a:effectLst/>
                        </a:rPr>
                        <a:t>2%</a:t>
                      </a:r>
                      <a:endParaRPr lang="en-US" sz="2400">
                        <a:effectLst/>
                        <a:latin typeface="Calibri"/>
                        <a:ea typeface="Calibri"/>
                        <a:cs typeface="Times New Roman"/>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427879">
                <a:tc>
                  <a:txBody>
                    <a:bodyPr/>
                    <a:lstStyle/>
                    <a:p>
                      <a:pPr marL="0" marR="0" algn="ctr">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nchor="b">
                    <a:lnR w="9525" cap="flat" cmpd="sng" algn="ctr">
                      <a:noFill/>
                      <a:prstDash val="solid"/>
                      <a:round/>
                      <a:headEnd type="none" w="med" len="med"/>
                      <a:tailEnd type="none" w="med" len="med"/>
                    </a:lnR>
                    <a:solidFill>
                      <a:srgbClr val="EF8A62"/>
                    </a:solidFill>
                  </a:tcPr>
                </a:tc>
                <a:tc>
                  <a:txBody>
                    <a:bodyPr/>
                    <a:lstStyle/>
                    <a:p>
                      <a:pPr marL="0" marR="0" algn="ctr">
                        <a:spcBef>
                          <a:spcPts val="0"/>
                        </a:spcBef>
                        <a:spcAft>
                          <a:spcPts val="0"/>
                        </a:spcAft>
                      </a:pPr>
                      <a:r>
                        <a:rPr lang="en-US" sz="2400" dirty="0">
                          <a:effectLst/>
                        </a:rPr>
                        <a:t>146</a:t>
                      </a:r>
                      <a:endParaRPr lang="en-US" sz="2400" dirty="0">
                        <a:effectLst/>
                        <a:latin typeface="Calibri"/>
                        <a:ea typeface="Calibri"/>
                        <a:cs typeface="Times New Roman"/>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effectLst/>
                        </a:rPr>
                        <a:t>5%</a:t>
                      </a:r>
                      <a:endParaRPr lang="en-US" sz="2400" dirty="0">
                        <a:effectLst/>
                        <a:latin typeface="Calibri"/>
                        <a:ea typeface="Calibri"/>
                        <a:cs typeface="Times New Roman"/>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427879">
                <a:tc>
                  <a:txBody>
                    <a:bodyPr/>
                    <a:lstStyle/>
                    <a:p>
                      <a:pPr marL="0" marR="0" algn="ctr">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nchor="b">
                    <a:lnR w="9525" cap="flat" cmpd="sng" algn="ctr">
                      <a:noFill/>
                      <a:prstDash val="solid"/>
                      <a:round/>
                      <a:headEnd type="none" w="med" len="med"/>
                      <a:tailEnd type="none" w="med" len="med"/>
                    </a:lnR>
                    <a:solidFill>
                      <a:srgbClr val="FDDBC7"/>
                    </a:solidFill>
                  </a:tcPr>
                </a:tc>
                <a:tc>
                  <a:txBody>
                    <a:bodyPr/>
                    <a:lstStyle/>
                    <a:p>
                      <a:pPr marL="0" marR="0" algn="ctr">
                        <a:spcBef>
                          <a:spcPts val="0"/>
                        </a:spcBef>
                        <a:spcAft>
                          <a:spcPts val="0"/>
                        </a:spcAft>
                      </a:pPr>
                      <a:r>
                        <a:rPr lang="en-US" sz="2400" dirty="0">
                          <a:effectLst/>
                        </a:rPr>
                        <a:t>371</a:t>
                      </a:r>
                      <a:endParaRPr lang="en-US" sz="2400" dirty="0">
                        <a:effectLst/>
                        <a:latin typeface="Calibri"/>
                        <a:ea typeface="Calibri"/>
                        <a:cs typeface="Times New Roman"/>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effectLst/>
                        </a:rPr>
                        <a:t>14%</a:t>
                      </a:r>
                      <a:endParaRPr lang="en-US" sz="2400" dirty="0">
                        <a:effectLst/>
                        <a:latin typeface="Calibri"/>
                        <a:ea typeface="Calibri"/>
                        <a:cs typeface="Times New Roman"/>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427879">
                <a:tc>
                  <a:txBody>
                    <a:bodyPr/>
                    <a:lstStyle/>
                    <a:p>
                      <a:pPr marL="0" marR="0" algn="ctr">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nchor="b">
                    <a:lnR w="9525" cap="flat" cmpd="sng" algn="ctr">
                      <a:noFill/>
                      <a:prstDash val="solid"/>
                      <a:round/>
                      <a:headEnd type="none" w="med" len="med"/>
                      <a:tailEnd type="none" w="med" len="med"/>
                    </a:lnR>
                    <a:solidFill>
                      <a:srgbClr val="F7F7F7"/>
                    </a:solidFill>
                  </a:tcPr>
                </a:tc>
                <a:tc>
                  <a:txBody>
                    <a:bodyPr/>
                    <a:lstStyle/>
                    <a:p>
                      <a:pPr marL="0" marR="0" algn="ctr">
                        <a:spcBef>
                          <a:spcPts val="0"/>
                        </a:spcBef>
                        <a:spcAft>
                          <a:spcPts val="0"/>
                        </a:spcAft>
                      </a:pPr>
                      <a:r>
                        <a:rPr lang="en-US" sz="2400" dirty="0">
                          <a:effectLst/>
                        </a:rPr>
                        <a:t>1,469</a:t>
                      </a:r>
                      <a:endParaRPr lang="en-US" sz="2400" dirty="0">
                        <a:effectLst/>
                        <a:latin typeface="Calibri"/>
                        <a:ea typeface="Calibri"/>
                        <a:cs typeface="Times New Roman"/>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effectLst/>
                        </a:rPr>
                        <a:t>55%</a:t>
                      </a:r>
                      <a:endParaRPr lang="en-US" sz="2400" dirty="0">
                        <a:effectLst/>
                        <a:latin typeface="Calibri"/>
                        <a:ea typeface="Calibri"/>
                        <a:cs typeface="Times New Roman"/>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427879">
                <a:tc>
                  <a:txBody>
                    <a:bodyPr/>
                    <a:lstStyle/>
                    <a:p>
                      <a:pPr marL="0" marR="0" algn="ctr">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nchor="b">
                    <a:lnR w="9525" cap="flat" cmpd="sng" algn="ctr">
                      <a:noFill/>
                      <a:prstDash val="solid"/>
                      <a:round/>
                      <a:headEnd type="none" w="med" len="med"/>
                      <a:tailEnd type="none" w="med" len="med"/>
                    </a:lnR>
                    <a:solidFill>
                      <a:srgbClr val="D1E5F0"/>
                    </a:solidFill>
                  </a:tcPr>
                </a:tc>
                <a:tc>
                  <a:txBody>
                    <a:bodyPr/>
                    <a:lstStyle/>
                    <a:p>
                      <a:pPr marL="0" marR="0" algn="ctr">
                        <a:spcBef>
                          <a:spcPts val="0"/>
                        </a:spcBef>
                        <a:spcAft>
                          <a:spcPts val="0"/>
                        </a:spcAft>
                      </a:pPr>
                      <a:r>
                        <a:rPr lang="en-US" sz="2400">
                          <a:effectLst/>
                        </a:rPr>
                        <a:t>417</a:t>
                      </a:r>
                      <a:endParaRPr lang="en-US" sz="2400">
                        <a:effectLst/>
                        <a:latin typeface="Calibri"/>
                        <a:ea typeface="Calibri"/>
                        <a:cs typeface="Times New Roman"/>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effectLst/>
                        </a:rPr>
                        <a:t>16%</a:t>
                      </a:r>
                      <a:endParaRPr lang="en-US" sz="2400" dirty="0">
                        <a:effectLst/>
                        <a:latin typeface="Calibri"/>
                        <a:ea typeface="Calibri"/>
                        <a:cs typeface="Times New Roman"/>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427879">
                <a:tc>
                  <a:txBody>
                    <a:bodyPr/>
                    <a:lstStyle/>
                    <a:p>
                      <a:pPr marL="0" marR="0" algn="ctr">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nchor="b">
                    <a:lnR w="9525" cap="flat" cmpd="sng" algn="ctr">
                      <a:noFill/>
                      <a:prstDash val="solid"/>
                      <a:round/>
                      <a:headEnd type="none" w="med" len="med"/>
                      <a:tailEnd type="none" w="med" len="med"/>
                    </a:lnR>
                    <a:solidFill>
                      <a:srgbClr val="67A9CF"/>
                    </a:solidFill>
                  </a:tcPr>
                </a:tc>
                <a:tc>
                  <a:txBody>
                    <a:bodyPr/>
                    <a:lstStyle/>
                    <a:p>
                      <a:pPr marL="0" marR="0" algn="ctr">
                        <a:spcBef>
                          <a:spcPts val="0"/>
                        </a:spcBef>
                        <a:spcAft>
                          <a:spcPts val="0"/>
                        </a:spcAft>
                      </a:pPr>
                      <a:r>
                        <a:rPr lang="en-US" sz="2400">
                          <a:effectLst/>
                        </a:rPr>
                        <a:t>176</a:t>
                      </a:r>
                      <a:endParaRPr lang="en-US" sz="2400">
                        <a:effectLst/>
                        <a:latin typeface="Calibri"/>
                        <a:ea typeface="Calibri"/>
                        <a:cs typeface="Times New Roman"/>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effectLst/>
                        </a:rPr>
                        <a:t>7%</a:t>
                      </a:r>
                      <a:endParaRPr lang="en-US" sz="2400" dirty="0">
                        <a:effectLst/>
                        <a:latin typeface="Calibri"/>
                        <a:ea typeface="Calibri"/>
                        <a:cs typeface="Times New Roman"/>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427879">
                <a:tc>
                  <a:txBody>
                    <a:bodyPr/>
                    <a:lstStyle/>
                    <a:p>
                      <a:pPr marL="0" marR="0" algn="ctr">
                        <a:spcBef>
                          <a:spcPts val="0"/>
                        </a:spcBef>
                        <a:spcAft>
                          <a:spcPts val="0"/>
                        </a:spcAft>
                      </a:pPr>
                      <a:r>
                        <a:rPr lang="en-US" sz="1100" dirty="0">
                          <a:effectLst/>
                        </a:rPr>
                        <a:t> </a:t>
                      </a:r>
                      <a:endParaRPr lang="en-US" sz="1100" dirty="0">
                        <a:effectLst/>
                        <a:latin typeface="Calibri"/>
                        <a:ea typeface="Calibri"/>
                        <a:cs typeface="Times New Roman"/>
                      </a:endParaRPr>
                    </a:p>
                  </a:txBody>
                  <a:tcPr marL="68580" marR="68580" marT="0" marB="0" anchor="b">
                    <a:lnR w="9525" cap="flat" cmpd="sng" algn="ctr">
                      <a:noFill/>
                      <a:prstDash val="solid"/>
                      <a:round/>
                      <a:headEnd type="none" w="med" len="med"/>
                      <a:tailEnd type="none" w="med" len="med"/>
                    </a:lnR>
                    <a:solidFill>
                      <a:srgbClr val="2166AC"/>
                    </a:solidFill>
                  </a:tcPr>
                </a:tc>
                <a:tc>
                  <a:txBody>
                    <a:bodyPr/>
                    <a:lstStyle/>
                    <a:p>
                      <a:pPr marL="0" marR="0" algn="ctr">
                        <a:spcBef>
                          <a:spcPts val="0"/>
                        </a:spcBef>
                        <a:spcAft>
                          <a:spcPts val="0"/>
                        </a:spcAft>
                      </a:pPr>
                      <a:r>
                        <a:rPr lang="en-US" sz="2400">
                          <a:effectLst/>
                        </a:rPr>
                        <a:t>43</a:t>
                      </a:r>
                      <a:endParaRPr lang="en-US" sz="2400">
                        <a:effectLst/>
                        <a:latin typeface="Calibri"/>
                        <a:ea typeface="Calibri"/>
                        <a:cs typeface="Times New Roman"/>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400" dirty="0">
                          <a:effectLst/>
                        </a:rPr>
                        <a:t>2%</a:t>
                      </a:r>
                      <a:endParaRPr lang="en-US" sz="2400" dirty="0">
                        <a:effectLst/>
                        <a:latin typeface="Calibri"/>
                        <a:ea typeface="Calibri"/>
                        <a:cs typeface="Times New Roman"/>
                      </a:endParaRPr>
                    </a:p>
                  </a:txBody>
                  <a:tcPr marL="68580" marR="6858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pic>
        <p:nvPicPr>
          <p:cNvPr id="9" name="Picture 8"/>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44948459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2315210" y="0"/>
            <a:ext cx="7561580" cy="6858000"/>
          </a:xfrm>
          <a:prstGeom prst="rect">
            <a:avLst/>
          </a:prstGeom>
        </p:spPr>
      </p:pic>
      <p:pic>
        <p:nvPicPr>
          <p:cNvPr id="4" name="Picture 3"/>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5881637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560576" y="8965"/>
            <a:ext cx="9070848" cy="6858000"/>
          </a:xfrm>
          <a:prstGeom prst="rect">
            <a:avLst/>
          </a:prstGeom>
        </p:spPr>
      </p:pic>
      <p:pic>
        <p:nvPicPr>
          <p:cNvPr id="3" name="Picture 2"/>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254702815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560576" y="8965"/>
            <a:ext cx="9070848" cy="6858000"/>
          </a:xfrm>
          <a:prstGeom prst="rect">
            <a:avLst/>
          </a:prstGeom>
        </p:spPr>
      </p:pic>
      <p:pic>
        <p:nvPicPr>
          <p:cNvPr id="4" name="Picture 3"/>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382349920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89" indent="-285764">
              <a:defRPr sz="2400">
                <a:solidFill>
                  <a:schemeClr val="tx1"/>
                </a:solidFill>
                <a:latin typeface="Times New Roman" pitchFamily="18" charset="0"/>
                <a:ea typeface="ＭＳ Ｐゴシック" pitchFamily="34" charset="-128"/>
              </a:defRPr>
            </a:lvl2pPr>
            <a:lvl3pPr marL="1143060" indent="-228612">
              <a:defRPr sz="2400">
                <a:solidFill>
                  <a:schemeClr val="tx1"/>
                </a:solidFill>
                <a:latin typeface="Times New Roman" pitchFamily="18" charset="0"/>
                <a:ea typeface="ＭＳ Ｐゴシック" pitchFamily="34" charset="-128"/>
              </a:defRPr>
            </a:lvl3pPr>
            <a:lvl4pPr marL="1600283" indent="-228612">
              <a:defRPr sz="2400">
                <a:solidFill>
                  <a:schemeClr val="tx1"/>
                </a:solidFill>
                <a:latin typeface="Times New Roman" pitchFamily="18" charset="0"/>
                <a:ea typeface="ＭＳ Ｐゴシック" pitchFamily="34" charset="-128"/>
              </a:defRPr>
            </a:lvl4pPr>
            <a:lvl5pPr marL="2057507" indent="-228612">
              <a:defRPr sz="2400">
                <a:solidFill>
                  <a:schemeClr val="tx1"/>
                </a:solidFill>
                <a:latin typeface="Times New Roman" pitchFamily="18" charset="0"/>
                <a:ea typeface="ＭＳ Ｐゴシック" pitchFamily="34" charset="-128"/>
              </a:defRPr>
            </a:lvl5pPr>
            <a:lvl6pPr marL="2514731" indent="-228612"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955" indent="-228612"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178" indent="-228612"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402" indent="-228612"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AAA139D2-11B0-4F9E-840B-EF9A4B88E6AC}" type="slidenum">
              <a:rPr lang="en-US" altLang="en-US" sz="1400">
                <a:solidFill>
                  <a:srgbClr val="1C1C1C"/>
                </a:solidFill>
                <a:latin typeface="Tahoma" pitchFamily="34" charset="0"/>
              </a:rPr>
              <a:pPr/>
              <a:t>36</a:t>
            </a:fld>
            <a:endParaRPr lang="en-US" altLang="en-US" sz="1400">
              <a:solidFill>
                <a:srgbClr val="1C1C1C"/>
              </a:solidFill>
              <a:latin typeface="Tahoma"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799" y="1"/>
            <a:ext cx="8741225"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4"/>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251126507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562100" y="0"/>
            <a:ext cx="9067800" cy="6858000"/>
          </a:xfrm>
          <a:prstGeom prst="rect">
            <a:avLst/>
          </a:prstGeom>
        </p:spPr>
      </p:pic>
      <p:pic>
        <p:nvPicPr>
          <p:cNvPr id="4" name="Picture 3"/>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299490283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560576" y="0"/>
            <a:ext cx="9070848" cy="6858000"/>
          </a:xfrm>
          <a:prstGeom prst="rect">
            <a:avLst/>
          </a:prstGeom>
        </p:spPr>
      </p:pic>
      <p:pic>
        <p:nvPicPr>
          <p:cNvPr id="4" name="Picture 3"/>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90539026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15273" y="0"/>
            <a:ext cx="8961455" cy="6858000"/>
          </a:xfrm>
          <a:prstGeom prst="rect">
            <a:avLst/>
          </a:prstGeom>
        </p:spPr>
      </p:pic>
      <p:pic>
        <p:nvPicPr>
          <p:cNvPr id="8" name="Picture 7"/>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1189632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for Today</a:t>
            </a:r>
            <a:endParaRPr lang="en-US" dirty="0"/>
          </a:p>
        </p:txBody>
      </p:sp>
      <p:sp>
        <p:nvSpPr>
          <p:cNvPr id="3" name="Content Placeholder 2"/>
          <p:cNvSpPr>
            <a:spLocks noGrp="1"/>
          </p:cNvSpPr>
          <p:nvPr>
            <p:ph sz="quarter" idx="10"/>
          </p:nvPr>
        </p:nvSpPr>
        <p:spPr>
          <a:xfrm>
            <a:off x="990600" y="1600200"/>
            <a:ext cx="10363200" cy="3810000"/>
          </a:xfrm>
        </p:spPr>
        <p:txBody>
          <a:bodyPr/>
          <a:lstStyle/>
          <a:p>
            <a:r>
              <a:rPr lang="en-US" sz="2600" b="1" dirty="0" smtClean="0"/>
              <a:t>Epidemiological Review of Adversity</a:t>
            </a:r>
          </a:p>
          <a:p>
            <a:r>
              <a:rPr lang="en-US" sz="2600" b="1" dirty="0" smtClean="0"/>
              <a:t>Lessons Learned and Emerging Findings</a:t>
            </a:r>
          </a:p>
          <a:p>
            <a:r>
              <a:rPr lang="en-US" sz="2600" b="1" dirty="0" smtClean="0"/>
              <a:t>Review of EDI as a Population Measure of Child Well-being / Well-becoming</a:t>
            </a:r>
          </a:p>
          <a:p>
            <a:r>
              <a:rPr lang="en-US" sz="2600" b="1" dirty="0" smtClean="0"/>
              <a:t>How to use population measures as a systems level diagnostic to: </a:t>
            </a:r>
          </a:p>
          <a:p>
            <a:pPr lvl="1"/>
            <a:r>
              <a:rPr lang="en-US" sz="2200" b="1" dirty="0" smtClean="0"/>
              <a:t>Map Spatial Inequity</a:t>
            </a:r>
          </a:p>
          <a:p>
            <a:pPr lvl="1"/>
            <a:r>
              <a:rPr lang="en-US" sz="2200" b="1" dirty="0" smtClean="0"/>
              <a:t>Graph Racial Inequity</a:t>
            </a:r>
          </a:p>
          <a:p>
            <a:r>
              <a:rPr lang="en-US" sz="2600" b="1" dirty="0" smtClean="0"/>
              <a:t>All Children Thrive – California – Taking a glimpse past the horizon</a:t>
            </a:r>
          </a:p>
          <a:p>
            <a:r>
              <a:rPr lang="en-US" sz="2600" b="1" dirty="0" smtClean="0"/>
              <a:t>Discussion: How can what we reviewed today be used to inspire transformational change to how we do business?</a:t>
            </a:r>
          </a:p>
        </p:txBody>
      </p:sp>
      <p:pic>
        <p:nvPicPr>
          <p:cNvPr id="8" name="Picture 7"/>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64195701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560576" y="0"/>
            <a:ext cx="9070848" cy="6858000"/>
          </a:xfrm>
          <a:prstGeom prst="rect">
            <a:avLst/>
          </a:prstGeom>
        </p:spPr>
      </p:pic>
      <p:pic>
        <p:nvPicPr>
          <p:cNvPr id="4" name="Picture 3"/>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202994721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1560576" y="0"/>
            <a:ext cx="9070848" cy="6858000"/>
          </a:xfrm>
          <a:prstGeom prst="rect">
            <a:avLst/>
          </a:prstGeom>
        </p:spPr>
      </p:pic>
      <p:pic>
        <p:nvPicPr>
          <p:cNvPr id="4" name="Picture 3"/>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246150442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5"/>
          <p:cNvGraphicFramePr>
            <a:graphicFrameLocks/>
          </p:cNvGraphicFramePr>
          <p:nvPr>
            <p:extLst/>
          </p:nvPr>
        </p:nvGraphicFramePr>
        <p:xfrm>
          <a:off x="2057400" y="1465944"/>
          <a:ext cx="7162800" cy="4958086"/>
        </p:xfrm>
        <a:graphic>
          <a:graphicData uri="http://schemas.openxmlformats.org/drawingml/2006/table">
            <a:tbl>
              <a:tblPr firstRow="1" bandRow="1">
                <a:tableStyleId>{2D5ABB26-0587-4C30-8999-92F81FD0307C}</a:tableStyleId>
              </a:tblPr>
              <a:tblGrid>
                <a:gridCol w="1193800">
                  <a:extLst>
                    <a:ext uri="{9D8B030D-6E8A-4147-A177-3AD203B41FA5}">
                      <a16:colId xmlns:a16="http://schemas.microsoft.com/office/drawing/2014/main" xmlns="" val="20000"/>
                    </a:ext>
                  </a:extLst>
                </a:gridCol>
                <a:gridCol w="1193800">
                  <a:extLst>
                    <a:ext uri="{9D8B030D-6E8A-4147-A177-3AD203B41FA5}">
                      <a16:colId xmlns:a16="http://schemas.microsoft.com/office/drawing/2014/main" xmlns="" val="20001"/>
                    </a:ext>
                  </a:extLst>
                </a:gridCol>
                <a:gridCol w="1193800">
                  <a:extLst>
                    <a:ext uri="{9D8B030D-6E8A-4147-A177-3AD203B41FA5}">
                      <a16:colId xmlns:a16="http://schemas.microsoft.com/office/drawing/2014/main" xmlns="" val="20002"/>
                    </a:ext>
                  </a:extLst>
                </a:gridCol>
                <a:gridCol w="1193800">
                  <a:extLst>
                    <a:ext uri="{9D8B030D-6E8A-4147-A177-3AD203B41FA5}">
                      <a16:colId xmlns:a16="http://schemas.microsoft.com/office/drawing/2014/main" xmlns="" val="20003"/>
                    </a:ext>
                  </a:extLst>
                </a:gridCol>
                <a:gridCol w="1193800">
                  <a:extLst>
                    <a:ext uri="{9D8B030D-6E8A-4147-A177-3AD203B41FA5}">
                      <a16:colId xmlns:a16="http://schemas.microsoft.com/office/drawing/2014/main" xmlns="" val="20004"/>
                    </a:ext>
                  </a:extLst>
                </a:gridCol>
                <a:gridCol w="1193800">
                  <a:extLst>
                    <a:ext uri="{9D8B030D-6E8A-4147-A177-3AD203B41FA5}">
                      <a16:colId xmlns:a16="http://schemas.microsoft.com/office/drawing/2014/main" xmlns="" val="20005"/>
                    </a:ext>
                  </a:extLst>
                </a:gridCol>
              </a:tblGrid>
              <a:tr h="708298">
                <a:tc rowSpan="5">
                  <a:txBody>
                    <a:bodyPr/>
                    <a:lstStyle/>
                    <a:p>
                      <a:pPr algn="ctr"/>
                      <a:r>
                        <a:rPr lang="en-US" b="1" dirty="0">
                          <a:solidFill>
                            <a:schemeClr val="tx1"/>
                          </a:solidFill>
                        </a:rPr>
                        <a:t> Proportion</a:t>
                      </a:r>
                      <a:r>
                        <a:rPr lang="en-US" b="1" baseline="0" dirty="0">
                          <a:solidFill>
                            <a:schemeClr val="tx1"/>
                          </a:solidFill>
                        </a:rPr>
                        <a:t> of </a:t>
                      </a:r>
                      <a:r>
                        <a:rPr lang="en-US" b="1" dirty="0">
                          <a:solidFill>
                            <a:schemeClr val="tx1"/>
                          </a:solidFill>
                        </a:rPr>
                        <a:t>EDI Vulnerability</a:t>
                      </a:r>
                    </a:p>
                  </a:txBody>
                  <a:tcPr vert="vert270" anchor="ctr"/>
                </a:tc>
                <a:tc>
                  <a:txBody>
                    <a:bodyPr/>
                    <a:lstStyle/>
                    <a:p>
                      <a:pPr algn="ctr"/>
                      <a:r>
                        <a:rPr lang="en-US" sz="1400" b="1" dirty="0"/>
                        <a:t>Highest</a:t>
                      </a:r>
                      <a:endParaRPr lang="en-US" sz="1400" b="1" dirty="0">
                        <a:solidFill>
                          <a:schemeClr val="tx1"/>
                        </a:solidFill>
                      </a:endParaRPr>
                    </a:p>
                  </a:txBody>
                  <a:tcPr anchor="ctr"/>
                </a:tc>
                <a:tc>
                  <a:txBody>
                    <a:bodyPr/>
                    <a:lstStyle/>
                    <a:p>
                      <a:pPr algn="ctr"/>
                      <a:endParaRPr lang="en-US" sz="1400" b="1" dirty="0">
                        <a:solidFill>
                          <a:schemeClr val="tx1"/>
                        </a:solidFill>
                      </a:endParaRPr>
                    </a:p>
                  </a:txBody>
                  <a:tcPr anchor="ctr">
                    <a:solidFill>
                      <a:srgbClr val="B2182B"/>
                    </a:solidFill>
                  </a:tcPr>
                </a:tc>
                <a:tc>
                  <a:txBody>
                    <a:bodyPr/>
                    <a:lstStyle/>
                    <a:p>
                      <a:pPr algn="ctr"/>
                      <a:endParaRPr lang="en-US" sz="1400" b="1" dirty="0">
                        <a:solidFill>
                          <a:schemeClr val="tx1"/>
                        </a:solidFill>
                      </a:endParaRPr>
                    </a:p>
                  </a:txBody>
                  <a:tcPr anchor="ctr">
                    <a:solidFill>
                      <a:srgbClr val="EF8A62"/>
                    </a:solidFill>
                  </a:tcPr>
                </a:tc>
                <a:tc>
                  <a:txBody>
                    <a:bodyPr/>
                    <a:lstStyle/>
                    <a:p>
                      <a:pPr algn="ctr"/>
                      <a:endParaRPr lang="en-US" sz="1400" b="1" dirty="0">
                        <a:solidFill>
                          <a:schemeClr val="tx1"/>
                        </a:solidFill>
                      </a:endParaRPr>
                    </a:p>
                  </a:txBody>
                  <a:tcPr anchor="ctr">
                    <a:solidFill>
                      <a:srgbClr val="FDDBC7"/>
                    </a:solidFill>
                  </a:tcPr>
                </a:tc>
                <a:tc>
                  <a:txBody>
                    <a:bodyPr/>
                    <a:lstStyle/>
                    <a:p>
                      <a:pPr algn="ctr"/>
                      <a:endParaRPr lang="en-US" sz="1400" b="1" dirty="0">
                        <a:solidFill>
                          <a:schemeClr val="tx1"/>
                        </a:solidFill>
                      </a:endParaRPr>
                    </a:p>
                  </a:txBody>
                  <a:tcPr anchor="ctr">
                    <a:solidFill>
                      <a:srgbClr val="F7F7F7"/>
                    </a:solidFill>
                  </a:tcPr>
                </a:tc>
                <a:extLst>
                  <a:ext uri="{0D108BD9-81ED-4DB2-BD59-A6C34878D82A}">
                    <a16:rowId xmlns:a16="http://schemas.microsoft.com/office/drawing/2014/main" xmlns="" val="10000"/>
                  </a:ext>
                </a:extLst>
              </a:tr>
              <a:tr h="708298">
                <a:tc vMerge="1">
                  <a:txBody>
                    <a:bodyPr/>
                    <a:lstStyle/>
                    <a:p>
                      <a:endParaRPr lang="en-US" b="1" dirty="0">
                        <a:solidFill>
                          <a:schemeClr val="tx1"/>
                        </a:solidFill>
                      </a:endParaRPr>
                    </a:p>
                  </a:txBody>
                  <a:tcPr/>
                </a:tc>
                <a:tc>
                  <a:txBody>
                    <a:bodyPr/>
                    <a:lstStyle/>
                    <a:p>
                      <a:pPr algn="ctr"/>
                      <a:endParaRPr lang="en-US" sz="1400" b="1" dirty="0">
                        <a:solidFill>
                          <a:schemeClr val="tx1"/>
                        </a:solidFill>
                      </a:endParaRPr>
                    </a:p>
                  </a:txBody>
                  <a:tcPr anchor="ctr"/>
                </a:tc>
                <a:tc>
                  <a:txBody>
                    <a:bodyPr/>
                    <a:lstStyle/>
                    <a:p>
                      <a:pPr algn="ctr"/>
                      <a:endParaRPr lang="en-US" sz="1400" b="1" dirty="0">
                        <a:solidFill>
                          <a:schemeClr val="tx1"/>
                        </a:solidFill>
                      </a:endParaRPr>
                    </a:p>
                  </a:txBody>
                  <a:tcPr anchor="ctr">
                    <a:solidFill>
                      <a:srgbClr val="EF8A62"/>
                    </a:solidFill>
                  </a:tcPr>
                </a:tc>
                <a:tc>
                  <a:txBody>
                    <a:bodyPr/>
                    <a:lstStyle/>
                    <a:p>
                      <a:pPr algn="ctr"/>
                      <a:endParaRPr lang="en-US" sz="1400" b="1" dirty="0">
                        <a:solidFill>
                          <a:schemeClr val="tx1"/>
                        </a:solidFill>
                      </a:endParaRPr>
                    </a:p>
                  </a:txBody>
                  <a:tcPr anchor="ctr">
                    <a:solidFill>
                      <a:srgbClr val="FDDBC7"/>
                    </a:solidFill>
                  </a:tcPr>
                </a:tc>
                <a:tc>
                  <a:txBody>
                    <a:bodyPr/>
                    <a:lstStyle/>
                    <a:p>
                      <a:pPr algn="ctr"/>
                      <a:endParaRPr lang="en-US" sz="1400" b="1" dirty="0">
                        <a:solidFill>
                          <a:schemeClr val="tx1"/>
                        </a:solidFill>
                      </a:endParaRPr>
                    </a:p>
                  </a:txBody>
                  <a:tcPr anchor="ctr">
                    <a:solidFill>
                      <a:srgbClr val="F7F7F7"/>
                    </a:solidFill>
                  </a:tcPr>
                </a:tc>
                <a:tc>
                  <a:txBody>
                    <a:bodyPr/>
                    <a:lstStyle/>
                    <a:p>
                      <a:pPr algn="ctr"/>
                      <a:endParaRPr lang="en-US" sz="1400" b="1" dirty="0">
                        <a:solidFill>
                          <a:schemeClr val="tx1"/>
                        </a:solidFill>
                      </a:endParaRPr>
                    </a:p>
                  </a:txBody>
                  <a:tcPr anchor="ctr">
                    <a:solidFill>
                      <a:srgbClr val="F7F7F7"/>
                    </a:solidFill>
                  </a:tcPr>
                </a:tc>
                <a:extLst>
                  <a:ext uri="{0D108BD9-81ED-4DB2-BD59-A6C34878D82A}">
                    <a16:rowId xmlns:a16="http://schemas.microsoft.com/office/drawing/2014/main" xmlns="" val="10001"/>
                  </a:ext>
                </a:extLst>
              </a:tr>
              <a:tr h="708298">
                <a:tc vMerge="1">
                  <a:txBody>
                    <a:bodyPr/>
                    <a:lstStyle/>
                    <a:p>
                      <a:endParaRPr lang="en-US" b="1" dirty="0">
                        <a:solidFill>
                          <a:schemeClr val="tx1"/>
                        </a:solidFill>
                      </a:endParaRPr>
                    </a:p>
                  </a:txBody>
                  <a:tcPr/>
                </a:tc>
                <a:tc>
                  <a:txBody>
                    <a:bodyPr/>
                    <a:lstStyle/>
                    <a:p>
                      <a:pPr algn="ctr"/>
                      <a:endParaRPr lang="en-US" sz="1400" b="1" dirty="0">
                        <a:solidFill>
                          <a:schemeClr val="tx1"/>
                        </a:solidFill>
                      </a:endParaRPr>
                    </a:p>
                  </a:txBody>
                  <a:tcPr anchor="ctr"/>
                </a:tc>
                <a:tc>
                  <a:txBody>
                    <a:bodyPr/>
                    <a:lstStyle/>
                    <a:p>
                      <a:pPr algn="ctr"/>
                      <a:endParaRPr lang="en-US" sz="1400" b="1" dirty="0">
                        <a:solidFill>
                          <a:schemeClr val="tx1"/>
                        </a:solidFill>
                      </a:endParaRPr>
                    </a:p>
                  </a:txBody>
                  <a:tcPr anchor="ctr">
                    <a:solidFill>
                      <a:srgbClr val="FDDBC7"/>
                    </a:solidFill>
                  </a:tcPr>
                </a:tc>
                <a:tc>
                  <a:txBody>
                    <a:bodyPr/>
                    <a:lstStyle/>
                    <a:p>
                      <a:pPr algn="ctr"/>
                      <a:endParaRPr lang="en-US" sz="1400" b="1" dirty="0">
                        <a:solidFill>
                          <a:schemeClr val="tx1"/>
                        </a:solidFill>
                      </a:endParaRPr>
                    </a:p>
                  </a:txBody>
                  <a:tcPr anchor="ctr">
                    <a:solidFill>
                      <a:srgbClr val="F7F7F7"/>
                    </a:solidFill>
                  </a:tcPr>
                </a:tc>
                <a:tc>
                  <a:txBody>
                    <a:bodyPr/>
                    <a:lstStyle/>
                    <a:p>
                      <a:pPr algn="ctr"/>
                      <a:endParaRPr lang="en-US" sz="1400" b="1" dirty="0">
                        <a:solidFill>
                          <a:schemeClr val="tx1"/>
                        </a:solidFill>
                      </a:endParaRPr>
                    </a:p>
                  </a:txBody>
                  <a:tcPr anchor="ctr">
                    <a:solidFill>
                      <a:srgbClr val="F7F7F7"/>
                    </a:solidFill>
                  </a:tcPr>
                </a:tc>
                <a:tc>
                  <a:txBody>
                    <a:bodyPr/>
                    <a:lstStyle/>
                    <a:p>
                      <a:pPr algn="ctr"/>
                      <a:endParaRPr lang="en-US" sz="1400" b="1" dirty="0">
                        <a:solidFill>
                          <a:schemeClr val="tx1"/>
                        </a:solidFill>
                      </a:endParaRPr>
                    </a:p>
                  </a:txBody>
                  <a:tcPr anchor="ctr">
                    <a:solidFill>
                      <a:srgbClr val="D1E5F0"/>
                    </a:solidFill>
                  </a:tcPr>
                </a:tc>
                <a:extLst>
                  <a:ext uri="{0D108BD9-81ED-4DB2-BD59-A6C34878D82A}">
                    <a16:rowId xmlns:a16="http://schemas.microsoft.com/office/drawing/2014/main" xmlns="" val="10002"/>
                  </a:ext>
                </a:extLst>
              </a:tr>
              <a:tr h="708298">
                <a:tc vMerge="1">
                  <a:txBody>
                    <a:bodyPr/>
                    <a:lstStyle/>
                    <a:p>
                      <a:endParaRPr lang="en-US" b="1" dirty="0">
                        <a:solidFill>
                          <a:schemeClr val="tx1"/>
                        </a:solidFill>
                      </a:endParaRPr>
                    </a:p>
                  </a:txBody>
                  <a:tcPr/>
                </a:tc>
                <a:tc>
                  <a:txBody>
                    <a:bodyPr/>
                    <a:lstStyle/>
                    <a:p>
                      <a:pPr algn="ctr"/>
                      <a:endParaRPr lang="en-US" sz="1400" b="1" dirty="0">
                        <a:solidFill>
                          <a:schemeClr val="tx1"/>
                        </a:solidFill>
                      </a:endParaRPr>
                    </a:p>
                  </a:txBody>
                  <a:tcPr anchor="ctr"/>
                </a:tc>
                <a:tc>
                  <a:txBody>
                    <a:bodyPr/>
                    <a:lstStyle/>
                    <a:p>
                      <a:pPr algn="ctr"/>
                      <a:endParaRPr lang="en-US" sz="1400" b="1" dirty="0">
                        <a:solidFill>
                          <a:schemeClr val="tx1"/>
                        </a:solidFill>
                      </a:endParaRPr>
                    </a:p>
                  </a:txBody>
                  <a:tcPr anchor="ctr">
                    <a:solidFill>
                      <a:srgbClr val="F7F7F7"/>
                    </a:solidFill>
                  </a:tcPr>
                </a:tc>
                <a:tc>
                  <a:txBody>
                    <a:bodyPr/>
                    <a:lstStyle/>
                    <a:p>
                      <a:pPr algn="ctr"/>
                      <a:endParaRPr lang="en-US" sz="1400" b="1" dirty="0">
                        <a:solidFill>
                          <a:schemeClr val="tx1"/>
                        </a:solidFill>
                      </a:endParaRPr>
                    </a:p>
                  </a:txBody>
                  <a:tcPr anchor="ctr">
                    <a:solidFill>
                      <a:srgbClr val="F7F7F7"/>
                    </a:solidFill>
                  </a:tcPr>
                </a:tc>
                <a:tc>
                  <a:txBody>
                    <a:bodyPr/>
                    <a:lstStyle/>
                    <a:p>
                      <a:pPr algn="ctr"/>
                      <a:endParaRPr lang="en-US" sz="1400" b="1" dirty="0">
                        <a:solidFill>
                          <a:schemeClr val="tx1"/>
                        </a:solidFill>
                      </a:endParaRPr>
                    </a:p>
                  </a:txBody>
                  <a:tcPr anchor="ctr">
                    <a:solidFill>
                      <a:srgbClr val="D1E5F0"/>
                    </a:solidFill>
                  </a:tcPr>
                </a:tc>
                <a:tc>
                  <a:txBody>
                    <a:bodyPr/>
                    <a:lstStyle/>
                    <a:p>
                      <a:pPr algn="ctr"/>
                      <a:endParaRPr lang="en-US" sz="1400" b="1" dirty="0">
                        <a:solidFill>
                          <a:schemeClr val="tx1"/>
                        </a:solidFill>
                      </a:endParaRPr>
                    </a:p>
                  </a:txBody>
                  <a:tcPr anchor="ctr">
                    <a:solidFill>
                      <a:srgbClr val="67A9CF"/>
                    </a:solidFill>
                  </a:tcPr>
                </a:tc>
                <a:extLst>
                  <a:ext uri="{0D108BD9-81ED-4DB2-BD59-A6C34878D82A}">
                    <a16:rowId xmlns:a16="http://schemas.microsoft.com/office/drawing/2014/main" xmlns="" val="10003"/>
                  </a:ext>
                </a:extLst>
              </a:tr>
              <a:tr h="708298">
                <a:tc vMerge="1">
                  <a:txBody>
                    <a:bodyPr/>
                    <a:lstStyle/>
                    <a:p>
                      <a:endParaRPr lang="en-US" b="1" dirty="0">
                        <a:solidFill>
                          <a:schemeClr val="tx1"/>
                        </a:solidFill>
                      </a:endParaRPr>
                    </a:p>
                  </a:txBody>
                  <a:tcPr/>
                </a:tc>
                <a:tc>
                  <a:txBody>
                    <a:bodyPr/>
                    <a:lstStyle/>
                    <a:p>
                      <a:pPr algn="ctr"/>
                      <a:r>
                        <a:rPr lang="en-US" sz="1400" b="1" dirty="0"/>
                        <a:t>Lowest</a:t>
                      </a:r>
                      <a:endParaRPr lang="en-US" sz="1400" b="1" dirty="0">
                        <a:solidFill>
                          <a:schemeClr val="tx1"/>
                        </a:solidFill>
                      </a:endParaRPr>
                    </a:p>
                  </a:txBody>
                  <a:tcPr anchor="ctr"/>
                </a:tc>
                <a:tc>
                  <a:txBody>
                    <a:bodyPr/>
                    <a:lstStyle/>
                    <a:p>
                      <a:pPr algn="ctr"/>
                      <a:endParaRPr lang="en-US" sz="1400" b="1" dirty="0">
                        <a:solidFill>
                          <a:schemeClr val="tx1"/>
                        </a:solidFill>
                      </a:endParaRPr>
                    </a:p>
                  </a:txBody>
                  <a:tcPr anchor="ctr">
                    <a:solidFill>
                      <a:srgbClr val="F7F7F7"/>
                    </a:solidFill>
                  </a:tcPr>
                </a:tc>
                <a:tc>
                  <a:txBody>
                    <a:bodyPr/>
                    <a:lstStyle/>
                    <a:p>
                      <a:pPr algn="ctr"/>
                      <a:endParaRPr lang="en-US" sz="1400" b="1" dirty="0">
                        <a:solidFill>
                          <a:schemeClr val="tx1"/>
                        </a:solidFill>
                      </a:endParaRPr>
                    </a:p>
                  </a:txBody>
                  <a:tcPr anchor="ctr">
                    <a:solidFill>
                      <a:srgbClr val="D1E5F0"/>
                    </a:solidFill>
                  </a:tcPr>
                </a:tc>
                <a:tc>
                  <a:txBody>
                    <a:bodyPr/>
                    <a:lstStyle/>
                    <a:p>
                      <a:pPr algn="ctr"/>
                      <a:endParaRPr lang="en-US" sz="1400" b="1" dirty="0">
                        <a:solidFill>
                          <a:schemeClr val="tx1"/>
                        </a:solidFill>
                      </a:endParaRPr>
                    </a:p>
                  </a:txBody>
                  <a:tcPr anchor="ctr">
                    <a:solidFill>
                      <a:srgbClr val="67A9CF"/>
                    </a:solidFill>
                  </a:tcPr>
                </a:tc>
                <a:tc>
                  <a:txBody>
                    <a:bodyPr/>
                    <a:lstStyle/>
                    <a:p>
                      <a:pPr algn="ctr"/>
                      <a:endParaRPr lang="en-US" sz="1400" b="1" dirty="0">
                        <a:solidFill>
                          <a:schemeClr val="tx1"/>
                        </a:solidFill>
                      </a:endParaRPr>
                    </a:p>
                  </a:txBody>
                  <a:tcPr anchor="ctr">
                    <a:solidFill>
                      <a:srgbClr val="2166AC"/>
                    </a:solidFill>
                  </a:tcPr>
                </a:tc>
                <a:extLst>
                  <a:ext uri="{0D108BD9-81ED-4DB2-BD59-A6C34878D82A}">
                    <a16:rowId xmlns:a16="http://schemas.microsoft.com/office/drawing/2014/main" xmlns="" val="10004"/>
                  </a:ext>
                </a:extLst>
              </a:tr>
              <a:tr h="708298">
                <a:tc>
                  <a:txBody>
                    <a:bodyPr/>
                    <a:lstStyle/>
                    <a:p>
                      <a:endParaRPr lang="en-US" sz="1400" b="1" dirty="0">
                        <a:solidFill>
                          <a:schemeClr val="tx1"/>
                        </a:solidFill>
                      </a:endParaRPr>
                    </a:p>
                  </a:txBody>
                  <a:tcPr/>
                </a:tc>
                <a:tc>
                  <a:txBody>
                    <a:bodyPr/>
                    <a:lstStyle/>
                    <a:p>
                      <a:endParaRPr lang="en-US" b="1" dirty="0">
                        <a:solidFill>
                          <a:schemeClr val="tx1"/>
                        </a:solidFill>
                      </a:endParaRPr>
                    </a:p>
                  </a:txBody>
                  <a:tcPr/>
                </a:tc>
                <a:tc>
                  <a:txBody>
                    <a:bodyPr/>
                    <a:lstStyle/>
                    <a:p>
                      <a:pPr algn="ctr"/>
                      <a:r>
                        <a:rPr lang="en-US" sz="1400" b="1" dirty="0"/>
                        <a:t>Zero</a:t>
                      </a:r>
                      <a:endParaRPr lang="en-US" sz="1400" b="1" dirty="0">
                        <a:solidFill>
                          <a:schemeClr val="tx1"/>
                        </a:solidFill>
                      </a:endParaRPr>
                    </a:p>
                  </a:txBody>
                  <a:tcPr anchor="ctr"/>
                </a:tc>
                <a:tc>
                  <a:txBody>
                    <a:bodyPr/>
                    <a:lstStyle/>
                    <a:p>
                      <a:pPr algn="ctr"/>
                      <a:r>
                        <a:rPr lang="en-US" sz="1400" b="1" dirty="0"/>
                        <a:t>Low</a:t>
                      </a:r>
                      <a:endParaRPr lang="en-US" sz="1400" b="1" dirty="0">
                        <a:solidFill>
                          <a:schemeClr val="tx1"/>
                        </a:solidFill>
                      </a:endParaRPr>
                    </a:p>
                  </a:txBody>
                  <a:tcPr anchor="ctr"/>
                </a:tc>
                <a:tc>
                  <a:txBody>
                    <a:bodyPr/>
                    <a:lstStyle/>
                    <a:p>
                      <a:pPr algn="ctr"/>
                      <a:r>
                        <a:rPr lang="en-US" sz="1400" b="1" dirty="0"/>
                        <a:t>Medium</a:t>
                      </a:r>
                      <a:endParaRPr lang="en-US" sz="1400" b="1" dirty="0">
                        <a:solidFill>
                          <a:schemeClr val="tx1"/>
                        </a:solidFill>
                      </a:endParaRPr>
                    </a:p>
                  </a:txBody>
                  <a:tcPr anchor="ctr"/>
                </a:tc>
                <a:tc>
                  <a:txBody>
                    <a:bodyPr/>
                    <a:lstStyle/>
                    <a:p>
                      <a:pPr algn="ctr"/>
                      <a:r>
                        <a:rPr lang="en-US" sz="1400" b="1" dirty="0"/>
                        <a:t>High</a:t>
                      </a:r>
                      <a:endParaRPr lang="en-US" sz="1400" b="1" dirty="0">
                        <a:solidFill>
                          <a:schemeClr val="tx1"/>
                        </a:solidFill>
                      </a:endParaRPr>
                    </a:p>
                  </a:txBody>
                  <a:tcPr anchor="ctr"/>
                </a:tc>
                <a:extLst>
                  <a:ext uri="{0D108BD9-81ED-4DB2-BD59-A6C34878D82A}">
                    <a16:rowId xmlns:a16="http://schemas.microsoft.com/office/drawing/2014/main" xmlns="" val="10005"/>
                  </a:ext>
                </a:extLst>
              </a:tr>
              <a:tr h="708298">
                <a:tc>
                  <a:txBody>
                    <a:bodyPr/>
                    <a:lstStyle/>
                    <a:p>
                      <a:endParaRPr lang="en-US" sz="1400" b="1">
                        <a:solidFill>
                          <a:schemeClr val="tx1"/>
                        </a:solidFill>
                      </a:endParaRPr>
                    </a:p>
                  </a:txBody>
                  <a:tcPr/>
                </a:tc>
                <a:tc>
                  <a:txBody>
                    <a:bodyPr/>
                    <a:lstStyle/>
                    <a:p>
                      <a:endParaRPr lang="en-US" sz="1400" b="1" dirty="0">
                        <a:solidFill>
                          <a:schemeClr val="tx1"/>
                        </a:solidFill>
                      </a:endParaRPr>
                    </a:p>
                  </a:txBody>
                  <a:tcPr/>
                </a:tc>
                <a:tc gridSpan="4">
                  <a:txBody>
                    <a:bodyPr/>
                    <a:lstStyle/>
                    <a:p>
                      <a:pPr algn="ctr"/>
                      <a:r>
                        <a:rPr lang="en-US" sz="1800" b="1" dirty="0">
                          <a:solidFill>
                            <a:schemeClr val="tx1"/>
                          </a:solidFill>
                        </a:rPr>
                        <a:t>Level of Neighborhood Risk</a:t>
                      </a:r>
                    </a:p>
                  </a:txBody>
                  <a:tcPr anchor="ctr"/>
                </a:tc>
                <a:tc hMerge="1">
                  <a:txBody>
                    <a:bodyPr/>
                    <a:lstStyle/>
                    <a:p>
                      <a:endParaRPr lang="en-US" sz="1400" b="1" dirty="0">
                        <a:solidFill>
                          <a:schemeClr val="tx1"/>
                        </a:solidFill>
                      </a:endParaRPr>
                    </a:p>
                  </a:txBody>
                  <a:tcPr/>
                </a:tc>
                <a:tc hMerge="1">
                  <a:txBody>
                    <a:bodyPr/>
                    <a:lstStyle/>
                    <a:p>
                      <a:endParaRPr lang="en-US" sz="1400" b="1" dirty="0">
                        <a:solidFill>
                          <a:schemeClr val="tx1"/>
                        </a:solidFill>
                      </a:endParaRPr>
                    </a:p>
                  </a:txBody>
                  <a:tcPr/>
                </a:tc>
                <a:tc hMerge="1">
                  <a:txBody>
                    <a:bodyPr/>
                    <a:lstStyle/>
                    <a:p>
                      <a:endParaRPr lang="en-US" sz="1400" b="1" dirty="0">
                        <a:solidFill>
                          <a:schemeClr val="tx1"/>
                        </a:solidFill>
                      </a:endParaRPr>
                    </a:p>
                  </a:txBody>
                  <a:tcPr/>
                </a:tc>
                <a:extLst>
                  <a:ext uri="{0D108BD9-81ED-4DB2-BD59-A6C34878D82A}">
                    <a16:rowId xmlns:a16="http://schemas.microsoft.com/office/drawing/2014/main" xmlns="" val="10006"/>
                  </a:ext>
                </a:extLst>
              </a:tr>
            </a:tbl>
          </a:graphicData>
        </a:graphic>
      </p:graphicFrame>
      <p:sp>
        <p:nvSpPr>
          <p:cNvPr id="5" name="Title 4"/>
          <p:cNvSpPr>
            <a:spLocks noGrp="1"/>
          </p:cNvSpPr>
          <p:nvPr>
            <p:ph type="title"/>
          </p:nvPr>
        </p:nvSpPr>
        <p:spPr>
          <a:xfrm>
            <a:off x="838200" y="140481"/>
            <a:ext cx="10515600" cy="701675"/>
          </a:xfrm>
        </p:spPr>
        <p:txBody>
          <a:bodyPr/>
          <a:lstStyle/>
          <a:p>
            <a:r>
              <a:rPr lang="en-US" sz="2800" dirty="0"/>
              <a:t>Revised Analyses Can Compare Expected Outcomes Based on Local Context – and provide a way to facilitate cross site learning and dialogue</a:t>
            </a:r>
            <a:endParaRPr lang="en-US" sz="3600" dirty="0"/>
          </a:p>
        </p:txBody>
      </p:sp>
      <p:grpSp>
        <p:nvGrpSpPr>
          <p:cNvPr id="32" name="Group 31"/>
          <p:cNvGrpSpPr/>
          <p:nvPr/>
        </p:nvGrpSpPr>
        <p:grpSpPr>
          <a:xfrm>
            <a:off x="4419600" y="3581400"/>
            <a:ext cx="1219200" cy="1371600"/>
            <a:chOff x="4419600" y="3581400"/>
            <a:chExt cx="1219200" cy="1371600"/>
          </a:xfrm>
        </p:grpSpPr>
        <p:sp>
          <p:nvSpPr>
            <p:cNvPr id="7" name="Rectangle 6"/>
            <p:cNvSpPr/>
            <p:nvPr/>
          </p:nvSpPr>
          <p:spPr>
            <a:xfrm>
              <a:off x="4419600" y="3581400"/>
              <a:ext cx="1219200" cy="1371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506804" y="4078906"/>
              <a:ext cx="1042978" cy="369332"/>
            </a:xfrm>
            <a:prstGeom prst="rect">
              <a:avLst/>
            </a:prstGeom>
            <a:noFill/>
          </p:spPr>
          <p:txBody>
            <a:bodyPr wrap="none" rtlCol="0">
              <a:spAutoFit/>
            </a:bodyPr>
            <a:lstStyle/>
            <a:p>
              <a:r>
                <a:rPr lang="en-US" dirty="0"/>
                <a:t>Expected</a:t>
              </a:r>
            </a:p>
          </p:txBody>
        </p:sp>
      </p:grpSp>
      <p:grpSp>
        <p:nvGrpSpPr>
          <p:cNvPr id="34" name="Group 33"/>
          <p:cNvGrpSpPr/>
          <p:nvPr/>
        </p:nvGrpSpPr>
        <p:grpSpPr>
          <a:xfrm>
            <a:off x="8030028" y="1494973"/>
            <a:ext cx="1219200" cy="1371600"/>
            <a:chOff x="8030028" y="1494973"/>
            <a:chExt cx="1219200" cy="1371600"/>
          </a:xfrm>
        </p:grpSpPr>
        <p:sp>
          <p:nvSpPr>
            <p:cNvPr id="12" name="Rectangle 11"/>
            <p:cNvSpPr/>
            <p:nvPr/>
          </p:nvSpPr>
          <p:spPr>
            <a:xfrm>
              <a:off x="8030028" y="1494973"/>
              <a:ext cx="1219200" cy="1371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118139" y="1996106"/>
              <a:ext cx="1042978" cy="369332"/>
            </a:xfrm>
            <a:prstGeom prst="rect">
              <a:avLst/>
            </a:prstGeom>
            <a:noFill/>
          </p:spPr>
          <p:txBody>
            <a:bodyPr wrap="none" rtlCol="0">
              <a:spAutoFit/>
            </a:bodyPr>
            <a:lstStyle/>
            <a:p>
              <a:r>
                <a:rPr lang="en-US" dirty="0"/>
                <a:t>Expected</a:t>
              </a:r>
            </a:p>
          </p:txBody>
        </p:sp>
      </p:grpSp>
      <p:grpSp>
        <p:nvGrpSpPr>
          <p:cNvPr id="35" name="Group 34"/>
          <p:cNvGrpSpPr/>
          <p:nvPr/>
        </p:nvGrpSpPr>
        <p:grpSpPr>
          <a:xfrm>
            <a:off x="4434114" y="2852342"/>
            <a:ext cx="1219200" cy="729058"/>
            <a:chOff x="4434114" y="2852342"/>
            <a:chExt cx="1219200" cy="729058"/>
          </a:xfrm>
        </p:grpSpPr>
        <p:sp>
          <p:nvSpPr>
            <p:cNvPr id="8" name="Rectangle 7"/>
            <p:cNvSpPr/>
            <p:nvPr/>
          </p:nvSpPr>
          <p:spPr>
            <a:xfrm>
              <a:off x="4434114" y="2895600"/>
              <a:ext cx="1219200" cy="685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673519" y="2852342"/>
              <a:ext cx="601447" cy="707886"/>
            </a:xfrm>
            <a:prstGeom prst="rect">
              <a:avLst/>
            </a:prstGeom>
            <a:noFill/>
          </p:spPr>
          <p:txBody>
            <a:bodyPr wrap="none" rtlCol="0">
              <a:spAutoFit/>
            </a:bodyPr>
            <a:lstStyle/>
            <a:p>
              <a:r>
                <a:rPr lang="en-US" sz="4000" dirty="0"/>
                <a:t>-1</a:t>
              </a:r>
            </a:p>
          </p:txBody>
        </p:sp>
      </p:grpSp>
      <p:grpSp>
        <p:nvGrpSpPr>
          <p:cNvPr id="36" name="Group 35"/>
          <p:cNvGrpSpPr/>
          <p:nvPr/>
        </p:nvGrpSpPr>
        <p:grpSpPr>
          <a:xfrm>
            <a:off x="4419600" y="2123284"/>
            <a:ext cx="1219200" cy="743288"/>
            <a:chOff x="4419600" y="2123284"/>
            <a:chExt cx="1219200" cy="743288"/>
          </a:xfrm>
        </p:grpSpPr>
        <p:sp>
          <p:nvSpPr>
            <p:cNvPr id="10" name="Rectangle 9"/>
            <p:cNvSpPr/>
            <p:nvPr/>
          </p:nvSpPr>
          <p:spPr>
            <a:xfrm>
              <a:off x="4419600" y="2180772"/>
              <a:ext cx="1219200" cy="685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668988" y="2123284"/>
              <a:ext cx="601447" cy="707886"/>
            </a:xfrm>
            <a:prstGeom prst="rect">
              <a:avLst/>
            </a:prstGeom>
            <a:noFill/>
          </p:spPr>
          <p:txBody>
            <a:bodyPr wrap="none" rtlCol="0">
              <a:spAutoFit/>
            </a:bodyPr>
            <a:lstStyle/>
            <a:p>
              <a:r>
                <a:rPr lang="en-US" sz="4000" dirty="0">
                  <a:solidFill>
                    <a:schemeClr val="bg1"/>
                  </a:solidFill>
                </a:rPr>
                <a:t>-2</a:t>
              </a:r>
            </a:p>
          </p:txBody>
        </p:sp>
      </p:grpSp>
      <p:grpSp>
        <p:nvGrpSpPr>
          <p:cNvPr id="37" name="Group 36"/>
          <p:cNvGrpSpPr/>
          <p:nvPr/>
        </p:nvGrpSpPr>
        <p:grpSpPr>
          <a:xfrm>
            <a:off x="4434114" y="1439293"/>
            <a:ext cx="1219200" cy="741479"/>
            <a:chOff x="4434114" y="1439293"/>
            <a:chExt cx="1219200" cy="741479"/>
          </a:xfrm>
        </p:grpSpPr>
        <p:sp>
          <p:nvSpPr>
            <p:cNvPr id="11" name="Rectangle 10"/>
            <p:cNvSpPr/>
            <p:nvPr/>
          </p:nvSpPr>
          <p:spPr>
            <a:xfrm>
              <a:off x="4434114" y="1494972"/>
              <a:ext cx="1219200" cy="685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668987" y="1439293"/>
              <a:ext cx="601447" cy="707886"/>
            </a:xfrm>
            <a:prstGeom prst="rect">
              <a:avLst/>
            </a:prstGeom>
            <a:noFill/>
          </p:spPr>
          <p:txBody>
            <a:bodyPr wrap="none" rtlCol="0">
              <a:spAutoFit/>
            </a:bodyPr>
            <a:lstStyle/>
            <a:p>
              <a:r>
                <a:rPr lang="en-US" sz="4000" dirty="0">
                  <a:solidFill>
                    <a:schemeClr val="bg1"/>
                  </a:solidFill>
                </a:rPr>
                <a:t>-3</a:t>
              </a:r>
            </a:p>
          </p:txBody>
        </p:sp>
      </p:grpSp>
      <p:grpSp>
        <p:nvGrpSpPr>
          <p:cNvPr id="40" name="Group 39"/>
          <p:cNvGrpSpPr/>
          <p:nvPr/>
        </p:nvGrpSpPr>
        <p:grpSpPr>
          <a:xfrm>
            <a:off x="8030028" y="2846025"/>
            <a:ext cx="1219200" cy="726984"/>
            <a:chOff x="8030028" y="2846025"/>
            <a:chExt cx="1219200" cy="726984"/>
          </a:xfrm>
        </p:grpSpPr>
        <p:sp>
          <p:nvSpPr>
            <p:cNvPr id="13" name="Rectangle 12"/>
            <p:cNvSpPr/>
            <p:nvPr/>
          </p:nvSpPr>
          <p:spPr>
            <a:xfrm>
              <a:off x="8030028" y="2887209"/>
              <a:ext cx="1219200" cy="685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271181" y="2846025"/>
              <a:ext cx="699230" cy="707886"/>
            </a:xfrm>
            <a:prstGeom prst="rect">
              <a:avLst/>
            </a:prstGeom>
            <a:noFill/>
          </p:spPr>
          <p:txBody>
            <a:bodyPr wrap="none" rtlCol="0">
              <a:spAutoFit/>
            </a:bodyPr>
            <a:lstStyle/>
            <a:p>
              <a:r>
                <a:rPr lang="en-US" sz="4000" dirty="0"/>
                <a:t>+1</a:t>
              </a:r>
            </a:p>
          </p:txBody>
        </p:sp>
      </p:grpSp>
      <p:grpSp>
        <p:nvGrpSpPr>
          <p:cNvPr id="41" name="Group 40"/>
          <p:cNvGrpSpPr/>
          <p:nvPr/>
        </p:nvGrpSpPr>
        <p:grpSpPr>
          <a:xfrm>
            <a:off x="8030028" y="3576309"/>
            <a:ext cx="1219200" cy="707886"/>
            <a:chOff x="8030028" y="3576309"/>
            <a:chExt cx="1219200" cy="707886"/>
          </a:xfrm>
        </p:grpSpPr>
        <p:sp>
          <p:nvSpPr>
            <p:cNvPr id="14" name="Rectangle 13"/>
            <p:cNvSpPr/>
            <p:nvPr/>
          </p:nvSpPr>
          <p:spPr>
            <a:xfrm>
              <a:off x="8030028" y="3577772"/>
              <a:ext cx="1219200" cy="685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285695" y="3576309"/>
              <a:ext cx="699230" cy="707886"/>
            </a:xfrm>
            <a:prstGeom prst="rect">
              <a:avLst/>
            </a:prstGeom>
            <a:noFill/>
          </p:spPr>
          <p:txBody>
            <a:bodyPr wrap="none" rtlCol="0">
              <a:spAutoFit/>
            </a:bodyPr>
            <a:lstStyle/>
            <a:p>
              <a:r>
                <a:rPr lang="en-US" sz="4000" dirty="0"/>
                <a:t>+2</a:t>
              </a:r>
            </a:p>
          </p:txBody>
        </p:sp>
      </p:grpSp>
      <p:grpSp>
        <p:nvGrpSpPr>
          <p:cNvPr id="42" name="Group 41"/>
          <p:cNvGrpSpPr/>
          <p:nvPr/>
        </p:nvGrpSpPr>
        <p:grpSpPr>
          <a:xfrm>
            <a:off x="8030028" y="4263572"/>
            <a:ext cx="1219200" cy="709661"/>
            <a:chOff x="8030028" y="4263572"/>
            <a:chExt cx="1219200" cy="709661"/>
          </a:xfrm>
        </p:grpSpPr>
        <p:sp>
          <p:nvSpPr>
            <p:cNvPr id="15" name="Rectangle 14"/>
            <p:cNvSpPr/>
            <p:nvPr/>
          </p:nvSpPr>
          <p:spPr>
            <a:xfrm>
              <a:off x="8030028" y="4287433"/>
              <a:ext cx="1219200" cy="685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271181" y="4263572"/>
              <a:ext cx="699230" cy="707886"/>
            </a:xfrm>
            <a:prstGeom prst="rect">
              <a:avLst/>
            </a:prstGeom>
            <a:noFill/>
          </p:spPr>
          <p:txBody>
            <a:bodyPr wrap="none" rtlCol="0">
              <a:spAutoFit/>
            </a:bodyPr>
            <a:lstStyle/>
            <a:p>
              <a:r>
                <a:rPr lang="en-US" sz="4000" dirty="0">
                  <a:solidFill>
                    <a:schemeClr val="bg1"/>
                  </a:solidFill>
                </a:rPr>
                <a:t>+3</a:t>
              </a:r>
            </a:p>
          </p:txBody>
        </p:sp>
      </p:grpSp>
      <p:sp>
        <p:nvSpPr>
          <p:cNvPr id="19" name="Rectangle 18"/>
          <p:cNvSpPr/>
          <p:nvPr/>
        </p:nvSpPr>
        <p:spPr>
          <a:xfrm>
            <a:off x="5615214" y="1501529"/>
            <a:ext cx="1219200" cy="34514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803571" y="1494972"/>
            <a:ext cx="1219200" cy="34514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2080862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0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2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2000"/>
                                        <p:tgtEl>
                                          <p:spTgt spid="4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2000"/>
                                        <p:tgtEl>
                                          <p:spTgt spid="41"/>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20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2000"/>
                                        <p:tgtEl>
                                          <p:spTgt spid="35"/>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2000"/>
                                        <p:tgtEl>
                                          <p:spTgt spid="36"/>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20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Graphing Racial Inequity</a:t>
            </a:r>
            <a:endParaRPr lang="en-US"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970741084"/>
              </p:ext>
            </p:extLst>
          </p:nvPr>
        </p:nvGraphicFramePr>
        <p:xfrm>
          <a:off x="609600" y="1600200"/>
          <a:ext cx="10744200" cy="4648200"/>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329845937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extLst/>
          </p:nvPr>
        </p:nvGraphicFramePr>
        <p:xfrm>
          <a:off x="1066800" y="284907"/>
          <a:ext cx="10058400" cy="6288186"/>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2057400" y="621268"/>
            <a:ext cx="899029" cy="369332"/>
          </a:xfrm>
          <a:prstGeom prst="rect">
            <a:avLst/>
          </a:prstGeom>
          <a:noFill/>
        </p:spPr>
        <p:txBody>
          <a:bodyPr wrap="none" rtlCol="0">
            <a:spAutoFit/>
          </a:bodyPr>
          <a:lstStyle/>
          <a:p>
            <a:r>
              <a:rPr lang="en-US" dirty="0" smtClean="0"/>
              <a:t>Poorest</a:t>
            </a:r>
            <a:endParaRPr lang="en-US" dirty="0"/>
          </a:p>
        </p:txBody>
      </p:sp>
      <p:sp>
        <p:nvSpPr>
          <p:cNvPr id="4" name="TextBox 3"/>
          <p:cNvSpPr txBox="1"/>
          <p:nvPr/>
        </p:nvSpPr>
        <p:spPr>
          <a:xfrm>
            <a:off x="9448800" y="621268"/>
            <a:ext cx="1191545" cy="369332"/>
          </a:xfrm>
          <a:prstGeom prst="rect">
            <a:avLst/>
          </a:prstGeom>
          <a:noFill/>
        </p:spPr>
        <p:txBody>
          <a:bodyPr wrap="none" rtlCol="0">
            <a:spAutoFit/>
          </a:bodyPr>
          <a:lstStyle/>
          <a:p>
            <a:r>
              <a:rPr lang="en-US" dirty="0" smtClean="0"/>
              <a:t>Wealthiest</a:t>
            </a:r>
            <a:endParaRPr lang="en-US" dirty="0"/>
          </a:p>
        </p:txBody>
      </p:sp>
      <p:grpSp>
        <p:nvGrpSpPr>
          <p:cNvPr id="5" name="Group 4"/>
          <p:cNvGrpSpPr/>
          <p:nvPr/>
        </p:nvGrpSpPr>
        <p:grpSpPr>
          <a:xfrm>
            <a:off x="789801" y="1387992"/>
            <a:ext cx="6269860" cy="4614893"/>
            <a:chOff x="789801" y="1387992"/>
            <a:chExt cx="6269860" cy="4614893"/>
          </a:xfrm>
        </p:grpSpPr>
        <p:sp>
          <p:nvSpPr>
            <p:cNvPr id="3" name="TextBox 2"/>
            <p:cNvSpPr txBox="1"/>
            <p:nvPr/>
          </p:nvSpPr>
          <p:spPr>
            <a:xfrm rot="16200000">
              <a:off x="-1112707" y="3290500"/>
              <a:ext cx="4082015" cy="276999"/>
            </a:xfrm>
            <a:prstGeom prst="rect">
              <a:avLst/>
            </a:prstGeom>
            <a:noFill/>
          </p:spPr>
          <p:txBody>
            <a:bodyPr wrap="none" rtlCol="0">
              <a:spAutoFit/>
            </a:bodyPr>
            <a:lstStyle/>
            <a:p>
              <a:r>
                <a:rPr lang="en-US" sz="1200" b="1" dirty="0" smtClean="0"/>
                <a:t>Percentage of Kids on Vulnerable Developmental Trajectories</a:t>
              </a:r>
              <a:endParaRPr lang="en-US" sz="1200" b="1" dirty="0"/>
            </a:p>
          </p:txBody>
        </p:sp>
        <p:sp>
          <p:nvSpPr>
            <p:cNvPr id="7" name="TextBox 6"/>
            <p:cNvSpPr txBox="1"/>
            <p:nvPr/>
          </p:nvSpPr>
          <p:spPr>
            <a:xfrm>
              <a:off x="5132339" y="5725886"/>
              <a:ext cx="1927322" cy="276999"/>
            </a:xfrm>
            <a:prstGeom prst="rect">
              <a:avLst/>
            </a:prstGeom>
            <a:noFill/>
          </p:spPr>
          <p:txBody>
            <a:bodyPr wrap="none" rtlCol="0">
              <a:spAutoFit/>
            </a:bodyPr>
            <a:lstStyle/>
            <a:p>
              <a:r>
                <a:rPr lang="en-US" sz="1200" b="1" dirty="0" smtClean="0"/>
                <a:t>Median Income by Quintile</a:t>
              </a:r>
              <a:endParaRPr lang="en-US" sz="1200" b="1" dirty="0"/>
            </a:p>
          </p:txBody>
        </p:sp>
      </p:grpSp>
      <p:sp>
        <p:nvSpPr>
          <p:cNvPr id="8" name="TextBox 7"/>
          <p:cNvSpPr txBox="1"/>
          <p:nvPr/>
        </p:nvSpPr>
        <p:spPr>
          <a:xfrm>
            <a:off x="10972800" y="914400"/>
            <a:ext cx="1143000" cy="4154984"/>
          </a:xfrm>
          <a:prstGeom prst="rect">
            <a:avLst/>
          </a:prstGeom>
          <a:noFill/>
        </p:spPr>
        <p:txBody>
          <a:bodyPr wrap="square" rtlCol="0">
            <a:spAutoFit/>
          </a:bodyPr>
          <a:lstStyle/>
          <a:p>
            <a:r>
              <a:rPr lang="en-US" sz="1200" dirty="0" smtClean="0"/>
              <a:t>These data suggest a relationship between the percentage of kids on vulnerable developmental trajectories and median income for the census tracts in which they reside.</a:t>
            </a:r>
          </a:p>
          <a:p>
            <a:endParaRPr lang="en-US" sz="1200" dirty="0"/>
          </a:p>
          <a:p>
            <a:r>
              <a:rPr lang="en-US" sz="1200" dirty="0" smtClean="0"/>
              <a:t>This pattern is noticeable on cumulative assessments and individual developmental domains.</a:t>
            </a:r>
            <a:endParaRPr lang="en-US" sz="1200" dirty="0"/>
          </a:p>
        </p:txBody>
      </p:sp>
      <p:pic>
        <p:nvPicPr>
          <p:cNvPr id="10" name="Picture 9"/>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366178466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So – The question about race/ethnicity…</a:t>
            </a:r>
            <a:endParaRPr lang="en-US" sz="4000" dirty="0"/>
          </a:p>
        </p:txBody>
      </p:sp>
      <p:sp>
        <p:nvSpPr>
          <p:cNvPr id="3" name="Content Placeholder 2"/>
          <p:cNvSpPr>
            <a:spLocks noGrp="1"/>
          </p:cNvSpPr>
          <p:nvPr>
            <p:ph sz="quarter" idx="10"/>
          </p:nvPr>
        </p:nvSpPr>
        <p:spPr/>
        <p:txBody>
          <a:bodyPr/>
          <a:lstStyle/>
          <a:p>
            <a:r>
              <a:rPr lang="en-US" dirty="0" smtClean="0"/>
              <a:t>Interpreting the previous chart elicits a few questions on how this analysis looks when you disaggregate the data by race/ethnicity.</a:t>
            </a:r>
          </a:p>
          <a:p>
            <a:pPr lvl="1"/>
            <a:r>
              <a:rPr lang="en-US" dirty="0" smtClean="0"/>
              <a:t>Will the relationship/pattern remain the same?</a:t>
            </a:r>
          </a:p>
          <a:p>
            <a:pPr lvl="1"/>
            <a:r>
              <a:rPr lang="en-US" dirty="0" smtClean="0"/>
              <a:t>Are some populations more vulnerable to the effects of community level poverty?</a:t>
            </a:r>
          </a:p>
          <a:p>
            <a:pPr lvl="1"/>
            <a:r>
              <a:rPr lang="en-US" dirty="0" smtClean="0"/>
              <a:t>Are other populations more resilient to the effects of community level poverty?</a:t>
            </a:r>
          </a:p>
          <a:p>
            <a:pPr lvl="1"/>
            <a:r>
              <a:rPr lang="en-US" dirty="0" smtClean="0"/>
              <a:t>Finally, do families in prosperous communities all have the same levels of advantage, or do they differ across racial/ethnic groups</a:t>
            </a:r>
            <a:endParaRPr lang="en-US" dirty="0"/>
          </a:p>
        </p:txBody>
      </p:sp>
      <p:pic>
        <p:nvPicPr>
          <p:cNvPr id="4" name="Picture 3"/>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38728129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extLst/>
          </p:nvPr>
        </p:nvGraphicFramePr>
        <p:xfrm>
          <a:off x="975360" y="0"/>
          <a:ext cx="10241280" cy="6492240"/>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oup 2"/>
          <p:cNvGrpSpPr/>
          <p:nvPr/>
        </p:nvGrpSpPr>
        <p:grpSpPr>
          <a:xfrm>
            <a:off x="789801" y="1387992"/>
            <a:ext cx="6269860" cy="4614893"/>
            <a:chOff x="789801" y="1387992"/>
            <a:chExt cx="6269860" cy="4614893"/>
          </a:xfrm>
        </p:grpSpPr>
        <p:sp>
          <p:nvSpPr>
            <p:cNvPr id="4" name="TextBox 3"/>
            <p:cNvSpPr txBox="1"/>
            <p:nvPr/>
          </p:nvSpPr>
          <p:spPr>
            <a:xfrm rot="16200000">
              <a:off x="-1112707" y="3290500"/>
              <a:ext cx="4082015" cy="276999"/>
            </a:xfrm>
            <a:prstGeom prst="rect">
              <a:avLst/>
            </a:prstGeom>
            <a:noFill/>
          </p:spPr>
          <p:txBody>
            <a:bodyPr wrap="none" rtlCol="0">
              <a:spAutoFit/>
            </a:bodyPr>
            <a:lstStyle/>
            <a:p>
              <a:r>
                <a:rPr lang="en-US" sz="1200" b="1" dirty="0" smtClean="0"/>
                <a:t>Percentage of Kids on Vulnerable Developmental Trajectories</a:t>
              </a:r>
              <a:endParaRPr lang="en-US" sz="1200" b="1" dirty="0"/>
            </a:p>
          </p:txBody>
        </p:sp>
        <p:sp>
          <p:nvSpPr>
            <p:cNvPr id="6" name="TextBox 5"/>
            <p:cNvSpPr txBox="1"/>
            <p:nvPr/>
          </p:nvSpPr>
          <p:spPr>
            <a:xfrm>
              <a:off x="5132339" y="5725886"/>
              <a:ext cx="1927322" cy="276999"/>
            </a:xfrm>
            <a:prstGeom prst="rect">
              <a:avLst/>
            </a:prstGeom>
            <a:noFill/>
          </p:spPr>
          <p:txBody>
            <a:bodyPr wrap="none" rtlCol="0">
              <a:spAutoFit/>
            </a:bodyPr>
            <a:lstStyle/>
            <a:p>
              <a:r>
                <a:rPr lang="en-US" sz="1200" b="1" dirty="0" smtClean="0"/>
                <a:t>Median Income by Quintile</a:t>
              </a:r>
              <a:endParaRPr lang="en-US" sz="1200" b="1" dirty="0"/>
            </a:p>
          </p:txBody>
        </p:sp>
      </p:grpSp>
      <p:sp>
        <p:nvSpPr>
          <p:cNvPr id="7" name="TextBox 6"/>
          <p:cNvSpPr txBox="1"/>
          <p:nvPr/>
        </p:nvSpPr>
        <p:spPr>
          <a:xfrm>
            <a:off x="1524000" y="3385060"/>
            <a:ext cx="6477000" cy="2246769"/>
          </a:xfrm>
          <a:prstGeom prst="rect">
            <a:avLst/>
          </a:prstGeom>
          <a:solidFill>
            <a:schemeClr val="bg1"/>
          </a:solidFill>
          <a:ln>
            <a:solidFill>
              <a:schemeClr val="tx1"/>
            </a:solidFill>
          </a:ln>
        </p:spPr>
        <p:txBody>
          <a:bodyPr wrap="square" rtlCol="0">
            <a:spAutoFit/>
          </a:bodyPr>
          <a:lstStyle/>
          <a:p>
            <a:r>
              <a:rPr lang="en-US" sz="1400" dirty="0" smtClean="0"/>
              <a:t>Looking at the data broken out by race, we see that the general pattern remains the same (a decrease in the proportion of kids on vulnerable developmental trajectory as median income for the census tracts in which they reside increases).</a:t>
            </a:r>
          </a:p>
          <a:p>
            <a:endParaRPr lang="en-US" sz="1400" dirty="0"/>
          </a:p>
          <a:p>
            <a:r>
              <a:rPr lang="en-US" sz="1400" dirty="0" smtClean="0"/>
              <a:t>However, (when broken out by race) we see that although living in higher income neighborhoods reduces the percentage of kids on vulnerable developmental trajectories, the degree of the slope changes for children of different race/ethnicities.</a:t>
            </a:r>
          </a:p>
          <a:p>
            <a:endParaRPr lang="en-US" sz="1400" dirty="0"/>
          </a:p>
          <a:p>
            <a:r>
              <a:rPr lang="en-US" sz="1400" dirty="0" smtClean="0"/>
              <a:t>We can measure and graph this difference for each race/ethnicity using a Race/Ethnicity Equity Gap calculation.</a:t>
            </a:r>
            <a:endParaRPr lang="en-US" sz="1400" dirty="0"/>
          </a:p>
        </p:txBody>
      </p:sp>
      <p:pic>
        <p:nvPicPr>
          <p:cNvPr id="9" name="Picture 8"/>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34254160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Calculating Race/Ethnicity Equity Gap (REG)</a:t>
            </a:r>
            <a:endParaRPr lang="en-US" dirty="0"/>
          </a:p>
        </p:txBody>
      </p:sp>
      <p:sp>
        <p:nvSpPr>
          <p:cNvPr id="4" name="Content Placeholder 3"/>
          <p:cNvSpPr>
            <a:spLocks noGrp="1"/>
          </p:cNvSpPr>
          <p:nvPr>
            <p:ph sz="quarter" idx="10"/>
          </p:nvPr>
        </p:nvSpPr>
        <p:spPr>
          <a:xfrm>
            <a:off x="638467" y="1363704"/>
            <a:ext cx="4419306" cy="4873172"/>
          </a:xfrm>
        </p:spPr>
        <p:txBody>
          <a:bodyPr/>
          <a:lstStyle/>
          <a:p>
            <a:pPr marL="0" indent="0">
              <a:buNone/>
            </a:pPr>
            <a:r>
              <a:rPr lang="en-US" dirty="0"/>
              <a:t>Race/Ethnicity Equity Gap</a:t>
            </a:r>
          </a:p>
          <a:p>
            <a:pPr marL="0" indent="0">
              <a:buNone/>
            </a:pPr>
            <a:r>
              <a:rPr lang="en-US" sz="1600" dirty="0"/>
              <a:t>Derived by calculating the distance between</a:t>
            </a:r>
          </a:p>
          <a:p>
            <a:r>
              <a:rPr lang="en-US" sz="1600" dirty="0"/>
              <a:t>% Vulnerable of All Race/ Ethnicities and </a:t>
            </a:r>
          </a:p>
          <a:p>
            <a:r>
              <a:rPr lang="en-US" sz="1600" dirty="0"/>
              <a:t>% Vulnerable for each individual Race/Ethnicity across each Median Income Quartile</a:t>
            </a:r>
          </a:p>
          <a:p>
            <a:pPr marL="0" indent="0">
              <a:buNone/>
            </a:pPr>
            <a:endParaRPr lang="en-US" sz="1600" dirty="0"/>
          </a:p>
          <a:p>
            <a:pPr marL="0" indent="0">
              <a:buNone/>
            </a:pPr>
            <a:endParaRPr lang="en-US" sz="1600" dirty="0"/>
          </a:p>
          <a:p>
            <a:pPr marL="0" indent="0">
              <a:buNone/>
            </a:pPr>
            <a:r>
              <a:rPr lang="en-US" sz="1600" dirty="0"/>
              <a:t>      Example:</a:t>
            </a:r>
          </a:p>
          <a:p>
            <a:pPr marL="0" indent="0">
              <a:buNone/>
            </a:pPr>
            <a:r>
              <a:rPr lang="en-US" sz="1600" dirty="0"/>
              <a:t>              % Vulnerable All </a:t>
            </a:r>
            <a:r>
              <a:rPr lang="en-US" sz="1600" dirty="0" smtClean="0"/>
              <a:t>Race/Ethnicities </a:t>
            </a:r>
            <a:endParaRPr lang="en-US" sz="1600" dirty="0"/>
          </a:p>
          <a:p>
            <a:pPr marL="0" indent="0">
              <a:buNone/>
            </a:pPr>
            <a:r>
              <a:rPr lang="en-US" sz="1600" dirty="0"/>
              <a:t>      </a:t>
            </a:r>
            <a:r>
              <a:rPr lang="en-US" sz="1600" u="sng" dirty="0"/>
              <a:t> –     % Vulnerable African American/ Black)</a:t>
            </a:r>
          </a:p>
          <a:p>
            <a:pPr marL="0" indent="0">
              <a:buNone/>
            </a:pPr>
            <a:r>
              <a:rPr lang="en-US" sz="1600" dirty="0"/>
              <a:t>                REG African American/Black</a:t>
            </a:r>
          </a:p>
          <a:p>
            <a:endParaRPr lang="en-US" dirty="0"/>
          </a:p>
        </p:txBody>
      </p:sp>
      <p:pic>
        <p:nvPicPr>
          <p:cNvPr id="6" name="Content Placeholder 5"/>
          <p:cNvPicPr>
            <a:picLocks noGrp="1" noChangeAspect="1"/>
          </p:cNvPicPr>
          <p:nvPr>
            <p:ph sz="quarter" idx="11"/>
          </p:nvPr>
        </p:nvPicPr>
        <p:blipFill rotWithShape="1">
          <a:blip r:embed="rId2"/>
          <a:srcRect l="32573" t="21755" r="53319" b="50763"/>
          <a:stretch/>
        </p:blipFill>
        <p:spPr>
          <a:xfrm>
            <a:off x="5080001" y="1399722"/>
            <a:ext cx="4800600" cy="4827629"/>
          </a:xfrm>
          <a:prstGeom prst="rect">
            <a:avLst/>
          </a:prstGeom>
        </p:spPr>
      </p:pic>
      <p:cxnSp>
        <p:nvCxnSpPr>
          <p:cNvPr id="15" name="Straight Connector 14"/>
          <p:cNvCxnSpPr/>
          <p:nvPr/>
        </p:nvCxnSpPr>
        <p:spPr>
          <a:xfrm flipH="1">
            <a:off x="6299201" y="3103152"/>
            <a:ext cx="1295400" cy="0"/>
          </a:xfrm>
          <a:prstGeom prst="line">
            <a:avLst/>
          </a:prstGeom>
          <a:ln w="28575">
            <a:solidFill>
              <a:srgbClr val="FF823E"/>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p:nvCxnSpPr>
        <p:spPr>
          <a:xfrm>
            <a:off x="6299201" y="3103152"/>
            <a:ext cx="0" cy="914400"/>
          </a:xfrm>
          <a:prstGeom prst="line">
            <a:avLst/>
          </a:prstGeom>
          <a:ln w="28575">
            <a:solidFill>
              <a:srgbClr val="FF823E"/>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p:nvCxnSpPr>
        <p:spPr>
          <a:xfrm flipH="1">
            <a:off x="6299201" y="4017552"/>
            <a:ext cx="1332346" cy="6927"/>
          </a:xfrm>
          <a:prstGeom prst="line">
            <a:avLst/>
          </a:prstGeom>
          <a:ln w="28575">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p:nvCxnSpPr>
        <p:spPr>
          <a:xfrm>
            <a:off x="7232074" y="4017552"/>
            <a:ext cx="0" cy="609600"/>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p:nvCxnSpPr>
        <p:spPr>
          <a:xfrm flipH="1">
            <a:off x="7232074" y="4627152"/>
            <a:ext cx="399473" cy="0"/>
          </a:xfrm>
          <a:prstGeom prst="line">
            <a:avLst/>
          </a:prstGeom>
          <a:ln w="28575">
            <a:solidFill>
              <a:srgbClr val="FFC000"/>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p:nvCxnSpPr>
        <p:spPr>
          <a:xfrm flipV="1">
            <a:off x="7384473" y="3560352"/>
            <a:ext cx="0" cy="457200"/>
          </a:xfrm>
          <a:prstGeom prst="line">
            <a:avLst/>
          </a:prstGeom>
          <a:ln w="28575">
            <a:solidFill>
              <a:schemeClr val="accent6"/>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p:nvCxnSpPr>
        <p:spPr>
          <a:xfrm flipH="1">
            <a:off x="7384473" y="3560352"/>
            <a:ext cx="247073" cy="0"/>
          </a:xfrm>
          <a:prstGeom prst="line">
            <a:avLst/>
          </a:prstGeom>
          <a:ln w="28575">
            <a:solidFill>
              <a:schemeClr val="accent6"/>
            </a:solidFill>
          </a:ln>
        </p:spPr>
        <p:style>
          <a:lnRef idx="1">
            <a:schemeClr val="accent3"/>
          </a:lnRef>
          <a:fillRef idx="0">
            <a:schemeClr val="accent3"/>
          </a:fillRef>
          <a:effectRef idx="0">
            <a:schemeClr val="accent3"/>
          </a:effectRef>
          <a:fontRef idx="minor">
            <a:schemeClr val="tx1"/>
          </a:fontRef>
        </p:style>
      </p:cxnSp>
      <p:cxnSp>
        <p:nvCxnSpPr>
          <p:cNvPr id="38" name="Straight Connector 37"/>
          <p:cNvCxnSpPr/>
          <p:nvPr/>
        </p:nvCxnSpPr>
        <p:spPr>
          <a:xfrm flipH="1">
            <a:off x="6832601" y="3255552"/>
            <a:ext cx="798946" cy="0"/>
          </a:xfrm>
          <a:prstGeom prst="line">
            <a:avLst/>
          </a:prstGeom>
          <a:ln w="28575">
            <a:solidFill>
              <a:schemeClr val="accent5"/>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p:nvCxnSpPr>
        <p:spPr>
          <a:xfrm>
            <a:off x="6832601" y="3255552"/>
            <a:ext cx="0" cy="762000"/>
          </a:xfrm>
          <a:prstGeom prst="line">
            <a:avLst/>
          </a:prstGeom>
          <a:ln w="28575">
            <a:solidFill>
              <a:schemeClr val="accent5"/>
            </a:solidFill>
          </a:ln>
        </p:spPr>
        <p:style>
          <a:lnRef idx="1">
            <a:schemeClr val="accent3"/>
          </a:lnRef>
          <a:fillRef idx="0">
            <a:schemeClr val="accent3"/>
          </a:fillRef>
          <a:effectRef idx="0">
            <a:schemeClr val="accent3"/>
          </a:effectRef>
          <a:fontRef idx="minor">
            <a:schemeClr val="tx1"/>
          </a:fontRef>
        </p:style>
      </p:cxnSp>
      <p:cxnSp>
        <p:nvCxnSpPr>
          <p:cNvPr id="47" name="Straight Arrow Connector 46"/>
          <p:cNvCxnSpPr/>
          <p:nvPr/>
        </p:nvCxnSpPr>
        <p:spPr>
          <a:xfrm flipV="1">
            <a:off x="6458528" y="3103152"/>
            <a:ext cx="0" cy="27432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49" name="Straight Arrow Connector 48"/>
          <p:cNvCxnSpPr/>
          <p:nvPr/>
        </p:nvCxnSpPr>
        <p:spPr>
          <a:xfrm>
            <a:off x="6451601" y="3743232"/>
            <a:ext cx="0" cy="27432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52" name="Straight Arrow Connector 51"/>
          <p:cNvCxnSpPr/>
          <p:nvPr/>
        </p:nvCxnSpPr>
        <p:spPr>
          <a:xfrm flipV="1">
            <a:off x="7137401" y="3255552"/>
            <a:ext cx="0" cy="228600"/>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53" name="Straight Arrow Connector 52"/>
          <p:cNvCxnSpPr/>
          <p:nvPr/>
        </p:nvCxnSpPr>
        <p:spPr>
          <a:xfrm>
            <a:off x="7137401" y="3788952"/>
            <a:ext cx="0" cy="228600"/>
          </a:xfrm>
          <a:prstGeom prst="straightConnector1">
            <a:avLst/>
          </a:prstGeom>
          <a:ln w="38100">
            <a:tailEnd type="triangle"/>
          </a:ln>
        </p:spPr>
        <p:style>
          <a:lnRef idx="1">
            <a:schemeClr val="accent5"/>
          </a:lnRef>
          <a:fillRef idx="0">
            <a:schemeClr val="accent5"/>
          </a:fillRef>
          <a:effectRef idx="0">
            <a:schemeClr val="accent5"/>
          </a:effectRef>
          <a:fontRef idx="minor">
            <a:schemeClr val="tx1"/>
          </a:fontRef>
        </p:style>
      </p:cxnSp>
      <p:cxnSp>
        <p:nvCxnSpPr>
          <p:cNvPr id="55" name="Straight Arrow Connector 54"/>
          <p:cNvCxnSpPr/>
          <p:nvPr/>
        </p:nvCxnSpPr>
        <p:spPr>
          <a:xfrm flipV="1">
            <a:off x="7457210" y="4024479"/>
            <a:ext cx="0" cy="18288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56" name="Straight Arrow Connector 55"/>
          <p:cNvCxnSpPr/>
          <p:nvPr/>
        </p:nvCxnSpPr>
        <p:spPr>
          <a:xfrm>
            <a:off x="7457210" y="4444272"/>
            <a:ext cx="0" cy="18288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60" name="Straight Arrow Connector 59"/>
          <p:cNvCxnSpPr/>
          <p:nvPr/>
        </p:nvCxnSpPr>
        <p:spPr>
          <a:xfrm flipV="1">
            <a:off x="7586519" y="3567972"/>
            <a:ext cx="0" cy="13716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61" name="Straight Arrow Connector 60"/>
          <p:cNvCxnSpPr/>
          <p:nvPr/>
        </p:nvCxnSpPr>
        <p:spPr>
          <a:xfrm>
            <a:off x="7586519" y="3880392"/>
            <a:ext cx="0" cy="13716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grpSp>
        <p:nvGrpSpPr>
          <p:cNvPr id="72" name="Group 71"/>
          <p:cNvGrpSpPr/>
          <p:nvPr/>
        </p:nvGrpSpPr>
        <p:grpSpPr>
          <a:xfrm>
            <a:off x="10082646" y="1832331"/>
            <a:ext cx="1732974" cy="1981205"/>
            <a:chOff x="10591800" y="2952749"/>
            <a:chExt cx="1732974" cy="1981205"/>
          </a:xfrm>
        </p:grpSpPr>
        <p:pic>
          <p:nvPicPr>
            <p:cNvPr id="64" name="Picture 63"/>
            <p:cNvPicPr>
              <a:picLocks noChangeAspect="1"/>
            </p:cNvPicPr>
            <p:nvPr/>
          </p:nvPicPr>
          <p:blipFill rotWithShape="1">
            <a:blip r:embed="rId3"/>
            <a:srcRect l="36621" t="82061" r="54149" b="14695"/>
            <a:stretch/>
          </p:blipFill>
          <p:spPr>
            <a:xfrm>
              <a:off x="10629900" y="2952749"/>
              <a:ext cx="1694874" cy="323851"/>
            </a:xfrm>
            <a:prstGeom prst="rect">
              <a:avLst/>
            </a:prstGeom>
          </p:spPr>
        </p:pic>
        <p:pic>
          <p:nvPicPr>
            <p:cNvPr id="66" name="Picture 65"/>
            <p:cNvPicPr>
              <a:picLocks noChangeAspect="1"/>
            </p:cNvPicPr>
            <p:nvPr/>
          </p:nvPicPr>
          <p:blipFill rotWithShape="1">
            <a:blip r:embed="rId3"/>
            <a:srcRect l="60997" t="82061" r="31534" b="14886"/>
            <a:stretch/>
          </p:blipFill>
          <p:spPr>
            <a:xfrm>
              <a:off x="10622974" y="3694613"/>
              <a:ext cx="1371600" cy="304798"/>
            </a:xfrm>
            <a:prstGeom prst="rect">
              <a:avLst/>
            </a:prstGeom>
          </p:spPr>
        </p:pic>
        <p:pic>
          <p:nvPicPr>
            <p:cNvPr id="67" name="Picture 66"/>
            <p:cNvPicPr>
              <a:picLocks noChangeAspect="1"/>
            </p:cNvPicPr>
            <p:nvPr/>
          </p:nvPicPr>
          <p:blipFill rotWithShape="1">
            <a:blip r:embed="rId3"/>
            <a:srcRect l="69088" t="82061" r="26348" b="14886"/>
            <a:stretch/>
          </p:blipFill>
          <p:spPr>
            <a:xfrm>
              <a:off x="10629900" y="3999411"/>
              <a:ext cx="838200" cy="304799"/>
            </a:xfrm>
            <a:prstGeom prst="rect">
              <a:avLst/>
            </a:prstGeom>
          </p:spPr>
        </p:pic>
        <p:pic>
          <p:nvPicPr>
            <p:cNvPr id="68" name="Picture 67"/>
            <p:cNvPicPr>
              <a:picLocks noChangeAspect="1"/>
            </p:cNvPicPr>
            <p:nvPr/>
          </p:nvPicPr>
          <p:blipFill rotWithShape="1">
            <a:blip r:embed="rId3"/>
            <a:srcRect l="73902" t="82061" r="21119" b="14629"/>
            <a:stretch/>
          </p:blipFill>
          <p:spPr>
            <a:xfrm>
              <a:off x="10591800" y="4318188"/>
              <a:ext cx="914400" cy="330476"/>
            </a:xfrm>
            <a:prstGeom prst="rect">
              <a:avLst/>
            </a:prstGeom>
          </p:spPr>
        </p:pic>
        <p:pic>
          <p:nvPicPr>
            <p:cNvPr id="69" name="Picture 68"/>
            <p:cNvPicPr>
              <a:picLocks noChangeAspect="1"/>
            </p:cNvPicPr>
            <p:nvPr/>
          </p:nvPicPr>
          <p:blipFill rotWithShape="1">
            <a:blip r:embed="rId3"/>
            <a:srcRect l="79046" t="82062" r="13070" b="15076"/>
            <a:stretch/>
          </p:blipFill>
          <p:spPr>
            <a:xfrm>
              <a:off x="10648374" y="4648200"/>
              <a:ext cx="1447800" cy="285754"/>
            </a:xfrm>
            <a:prstGeom prst="rect">
              <a:avLst/>
            </a:prstGeom>
          </p:spPr>
        </p:pic>
        <p:grpSp>
          <p:nvGrpSpPr>
            <p:cNvPr id="71" name="Group 70"/>
            <p:cNvGrpSpPr/>
            <p:nvPr/>
          </p:nvGrpSpPr>
          <p:grpSpPr>
            <a:xfrm>
              <a:off x="10622974" y="3342607"/>
              <a:ext cx="1647827" cy="418264"/>
              <a:chOff x="10420929" y="2894318"/>
              <a:chExt cx="1647827" cy="418264"/>
            </a:xfrm>
          </p:grpSpPr>
          <p:pic>
            <p:nvPicPr>
              <p:cNvPr id="65" name="Picture 64"/>
              <p:cNvPicPr>
                <a:picLocks noChangeAspect="1"/>
              </p:cNvPicPr>
              <p:nvPr/>
            </p:nvPicPr>
            <p:blipFill rotWithShape="1">
              <a:blip r:embed="rId3"/>
              <a:srcRect l="46020" t="82824" r="48070" b="14873"/>
              <a:stretch/>
            </p:blipFill>
            <p:spPr>
              <a:xfrm>
                <a:off x="10420929" y="2894318"/>
                <a:ext cx="1085271" cy="229881"/>
              </a:xfrm>
              <a:prstGeom prst="rect">
                <a:avLst/>
              </a:prstGeom>
            </p:spPr>
          </p:pic>
          <p:pic>
            <p:nvPicPr>
              <p:cNvPr id="70" name="Picture 69"/>
              <p:cNvPicPr>
                <a:picLocks noChangeAspect="1"/>
              </p:cNvPicPr>
              <p:nvPr/>
            </p:nvPicPr>
            <p:blipFill rotWithShape="1">
              <a:blip r:embed="rId3"/>
              <a:srcRect l="51930" t="82824" r="39457" b="14873"/>
              <a:stretch/>
            </p:blipFill>
            <p:spPr>
              <a:xfrm>
                <a:off x="10487026" y="3082700"/>
                <a:ext cx="1581730" cy="229882"/>
              </a:xfrm>
              <a:prstGeom prst="rect">
                <a:avLst/>
              </a:prstGeom>
            </p:spPr>
          </p:pic>
        </p:grpSp>
      </p:grpSp>
      <p:pic>
        <p:nvPicPr>
          <p:cNvPr id="73" name="Picture 72"/>
          <p:cNvPicPr>
            <a:picLocks noChangeAspect="1"/>
          </p:cNvPicPr>
          <p:nvPr/>
        </p:nvPicPr>
        <p:blipFill rotWithShape="1">
          <a:blip r:embed="rId3"/>
          <a:srcRect l="38175" t="80150" r="56431" b="16796"/>
          <a:stretch/>
        </p:blipFill>
        <p:spPr>
          <a:xfrm>
            <a:off x="7384473" y="6074952"/>
            <a:ext cx="990600" cy="304800"/>
          </a:xfrm>
          <a:prstGeom prst="rect">
            <a:avLst/>
          </a:prstGeom>
        </p:spPr>
      </p:pic>
      <p:sp>
        <p:nvSpPr>
          <p:cNvPr id="75" name="TextBox 74"/>
          <p:cNvSpPr txBox="1"/>
          <p:nvPr/>
        </p:nvSpPr>
        <p:spPr>
          <a:xfrm>
            <a:off x="6216651" y="3429547"/>
            <a:ext cx="488374" cy="261610"/>
          </a:xfrm>
          <a:prstGeom prst="rect">
            <a:avLst/>
          </a:prstGeom>
          <a:noFill/>
        </p:spPr>
        <p:txBody>
          <a:bodyPr wrap="square" rtlCol="0" anchor="ctr">
            <a:spAutoFit/>
          </a:bodyPr>
          <a:lstStyle/>
          <a:p>
            <a:pPr algn="ctr"/>
            <a:r>
              <a:rPr lang="en-US" sz="1100" dirty="0" smtClean="0"/>
              <a:t>REG</a:t>
            </a:r>
            <a:endParaRPr lang="en-US" sz="1100" dirty="0"/>
          </a:p>
        </p:txBody>
      </p:sp>
      <p:sp>
        <p:nvSpPr>
          <p:cNvPr id="76" name="TextBox 75"/>
          <p:cNvSpPr txBox="1"/>
          <p:nvPr/>
        </p:nvSpPr>
        <p:spPr>
          <a:xfrm>
            <a:off x="6875031" y="3496862"/>
            <a:ext cx="488374" cy="261610"/>
          </a:xfrm>
          <a:prstGeom prst="rect">
            <a:avLst/>
          </a:prstGeom>
          <a:noFill/>
        </p:spPr>
        <p:txBody>
          <a:bodyPr wrap="square" rtlCol="0" anchor="ctr">
            <a:spAutoFit/>
          </a:bodyPr>
          <a:lstStyle/>
          <a:p>
            <a:pPr algn="ctr"/>
            <a:r>
              <a:rPr lang="en-US" sz="1100" dirty="0" smtClean="0"/>
              <a:t>REG</a:t>
            </a:r>
            <a:endParaRPr lang="en-US" sz="1100" dirty="0"/>
          </a:p>
        </p:txBody>
      </p:sp>
      <p:sp>
        <p:nvSpPr>
          <p:cNvPr id="77" name="TextBox 76"/>
          <p:cNvSpPr txBox="1"/>
          <p:nvPr/>
        </p:nvSpPr>
        <p:spPr>
          <a:xfrm>
            <a:off x="7334827" y="3658147"/>
            <a:ext cx="488374" cy="261610"/>
          </a:xfrm>
          <a:prstGeom prst="rect">
            <a:avLst/>
          </a:prstGeom>
          <a:noFill/>
        </p:spPr>
        <p:txBody>
          <a:bodyPr wrap="square" rtlCol="0" anchor="ctr">
            <a:spAutoFit/>
          </a:bodyPr>
          <a:lstStyle/>
          <a:p>
            <a:pPr algn="ctr"/>
            <a:r>
              <a:rPr lang="en-US" sz="1100" dirty="0" smtClean="0"/>
              <a:t>REG</a:t>
            </a:r>
            <a:endParaRPr lang="en-US" sz="1100" dirty="0"/>
          </a:p>
        </p:txBody>
      </p:sp>
      <p:sp>
        <p:nvSpPr>
          <p:cNvPr id="78" name="TextBox 77"/>
          <p:cNvSpPr txBox="1"/>
          <p:nvPr/>
        </p:nvSpPr>
        <p:spPr>
          <a:xfrm>
            <a:off x="7213023" y="4200286"/>
            <a:ext cx="488374" cy="261610"/>
          </a:xfrm>
          <a:prstGeom prst="rect">
            <a:avLst/>
          </a:prstGeom>
          <a:noFill/>
        </p:spPr>
        <p:txBody>
          <a:bodyPr wrap="square" rtlCol="0" anchor="ctr">
            <a:spAutoFit/>
          </a:bodyPr>
          <a:lstStyle/>
          <a:p>
            <a:pPr algn="ctr"/>
            <a:r>
              <a:rPr lang="en-US" sz="1100" dirty="0" smtClean="0"/>
              <a:t>REG</a:t>
            </a:r>
            <a:endParaRPr lang="en-US" sz="1100" dirty="0"/>
          </a:p>
        </p:txBody>
      </p:sp>
      <p:cxnSp>
        <p:nvCxnSpPr>
          <p:cNvPr id="5" name="Elbow Connector 4"/>
          <p:cNvCxnSpPr/>
          <p:nvPr/>
        </p:nvCxnSpPr>
        <p:spPr>
          <a:xfrm flipV="1">
            <a:off x="3962400" y="3567972"/>
            <a:ext cx="2254251" cy="1461228"/>
          </a:xfrm>
          <a:prstGeom prst="bentConnector3">
            <a:avLst/>
          </a:prstGeom>
          <a:ln w="38100">
            <a:solidFill>
              <a:srgbClr val="FF823E"/>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rotWithShape="1">
          <a:blip r:embed="rId4"/>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265574377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extLst/>
          </p:nvPr>
        </p:nvGraphicFramePr>
        <p:xfrm>
          <a:off x="975360" y="0"/>
          <a:ext cx="10241280" cy="649224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rot="16200000">
            <a:off x="-1541448" y="2621754"/>
            <a:ext cx="4016164" cy="646331"/>
          </a:xfrm>
          <a:prstGeom prst="rect">
            <a:avLst/>
          </a:prstGeom>
          <a:noFill/>
        </p:spPr>
        <p:txBody>
          <a:bodyPr wrap="none" rtlCol="0">
            <a:spAutoFit/>
          </a:bodyPr>
          <a:lstStyle/>
          <a:p>
            <a:r>
              <a:rPr lang="en-US" dirty="0" smtClean="0"/>
              <a:t>Visualizing the Race/Ethnicity Equity Gap</a:t>
            </a:r>
          </a:p>
          <a:p>
            <a:r>
              <a:rPr lang="en-US" dirty="0" smtClean="0"/>
              <a:t>African American/Black (Example)</a:t>
            </a:r>
          </a:p>
        </p:txBody>
      </p:sp>
      <p:grpSp>
        <p:nvGrpSpPr>
          <p:cNvPr id="4" name="Group 3"/>
          <p:cNvGrpSpPr/>
          <p:nvPr/>
        </p:nvGrpSpPr>
        <p:grpSpPr>
          <a:xfrm>
            <a:off x="789801" y="1387992"/>
            <a:ext cx="6269860" cy="4614893"/>
            <a:chOff x="789801" y="1387992"/>
            <a:chExt cx="6269860" cy="4614893"/>
          </a:xfrm>
        </p:grpSpPr>
        <p:sp>
          <p:nvSpPr>
            <p:cNvPr id="6" name="TextBox 5"/>
            <p:cNvSpPr txBox="1"/>
            <p:nvPr/>
          </p:nvSpPr>
          <p:spPr>
            <a:xfrm rot="16200000">
              <a:off x="-1112707" y="3290500"/>
              <a:ext cx="4082015" cy="276999"/>
            </a:xfrm>
            <a:prstGeom prst="rect">
              <a:avLst/>
            </a:prstGeom>
            <a:noFill/>
          </p:spPr>
          <p:txBody>
            <a:bodyPr wrap="none" rtlCol="0">
              <a:spAutoFit/>
            </a:bodyPr>
            <a:lstStyle/>
            <a:p>
              <a:r>
                <a:rPr lang="en-US" sz="1200" b="1" dirty="0" smtClean="0"/>
                <a:t>Percentage of Kids on Vulnerable Developmental Trajectories</a:t>
              </a:r>
              <a:endParaRPr lang="en-US" sz="1200" b="1" dirty="0"/>
            </a:p>
          </p:txBody>
        </p:sp>
        <p:sp>
          <p:nvSpPr>
            <p:cNvPr id="7" name="TextBox 6"/>
            <p:cNvSpPr txBox="1"/>
            <p:nvPr/>
          </p:nvSpPr>
          <p:spPr>
            <a:xfrm>
              <a:off x="5132339" y="5725886"/>
              <a:ext cx="1927322" cy="276999"/>
            </a:xfrm>
            <a:prstGeom prst="rect">
              <a:avLst/>
            </a:prstGeom>
            <a:noFill/>
          </p:spPr>
          <p:txBody>
            <a:bodyPr wrap="none" rtlCol="0">
              <a:spAutoFit/>
            </a:bodyPr>
            <a:lstStyle/>
            <a:p>
              <a:r>
                <a:rPr lang="en-US" sz="1200" b="1" dirty="0" smtClean="0"/>
                <a:t>Median Income by Quintile</a:t>
              </a:r>
              <a:endParaRPr lang="en-US" sz="1200" b="1" dirty="0"/>
            </a:p>
          </p:txBody>
        </p:sp>
      </p:grpSp>
      <p:sp>
        <p:nvSpPr>
          <p:cNvPr id="13" name="Curved Down Arrow 12"/>
          <p:cNvSpPr/>
          <p:nvPr/>
        </p:nvSpPr>
        <p:spPr>
          <a:xfrm rot="16200000">
            <a:off x="1737361" y="1310640"/>
            <a:ext cx="685801" cy="350519"/>
          </a:xfrm>
          <a:prstGeom prst="curvedDownArrow">
            <a:avLst/>
          </a:prstGeom>
          <a:solidFill>
            <a:srgbClr val="FF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Down Arrow 13"/>
          <p:cNvSpPr/>
          <p:nvPr/>
        </p:nvSpPr>
        <p:spPr>
          <a:xfrm rot="16200000">
            <a:off x="9163051" y="2800350"/>
            <a:ext cx="1226820" cy="350519"/>
          </a:xfrm>
          <a:prstGeom prst="curvedDownArrow">
            <a:avLst/>
          </a:prstGeom>
          <a:solidFill>
            <a:srgbClr val="FF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1905002" y="4796117"/>
            <a:ext cx="562975" cy="646331"/>
          </a:xfrm>
          <a:prstGeom prst="rect">
            <a:avLst/>
          </a:prstGeom>
          <a:noFill/>
        </p:spPr>
        <p:txBody>
          <a:bodyPr wrap="none" rtlCol="0">
            <a:spAutoFit/>
          </a:bodyPr>
          <a:lstStyle/>
          <a:p>
            <a:pPr algn="ctr"/>
            <a:r>
              <a:rPr lang="en-US" dirty="0" smtClean="0"/>
              <a:t>Q1</a:t>
            </a:r>
          </a:p>
          <a:p>
            <a:pPr algn="ctr"/>
            <a:r>
              <a:rPr lang="en-US" dirty="0" smtClean="0"/>
              <a:t>Gap</a:t>
            </a:r>
            <a:endParaRPr lang="en-US" dirty="0"/>
          </a:p>
        </p:txBody>
      </p:sp>
      <p:sp>
        <p:nvSpPr>
          <p:cNvPr id="10" name="TextBox 9"/>
          <p:cNvSpPr txBox="1"/>
          <p:nvPr/>
        </p:nvSpPr>
        <p:spPr>
          <a:xfrm>
            <a:off x="3810000" y="4796116"/>
            <a:ext cx="562975" cy="646331"/>
          </a:xfrm>
          <a:prstGeom prst="rect">
            <a:avLst/>
          </a:prstGeom>
          <a:noFill/>
        </p:spPr>
        <p:txBody>
          <a:bodyPr wrap="none" rtlCol="0">
            <a:spAutoFit/>
          </a:bodyPr>
          <a:lstStyle/>
          <a:p>
            <a:pPr algn="ctr"/>
            <a:r>
              <a:rPr lang="en-US" dirty="0" smtClean="0"/>
              <a:t>Q2</a:t>
            </a:r>
          </a:p>
          <a:p>
            <a:pPr algn="ctr"/>
            <a:r>
              <a:rPr lang="en-US" dirty="0" smtClean="0"/>
              <a:t>Gap</a:t>
            </a:r>
            <a:endParaRPr lang="en-US" dirty="0"/>
          </a:p>
        </p:txBody>
      </p:sp>
      <p:sp>
        <p:nvSpPr>
          <p:cNvPr id="11" name="TextBox 10"/>
          <p:cNvSpPr txBox="1"/>
          <p:nvPr/>
        </p:nvSpPr>
        <p:spPr>
          <a:xfrm>
            <a:off x="5719462" y="4787151"/>
            <a:ext cx="562975" cy="646331"/>
          </a:xfrm>
          <a:prstGeom prst="rect">
            <a:avLst/>
          </a:prstGeom>
          <a:noFill/>
        </p:spPr>
        <p:txBody>
          <a:bodyPr wrap="none" rtlCol="0">
            <a:spAutoFit/>
          </a:bodyPr>
          <a:lstStyle/>
          <a:p>
            <a:pPr algn="ctr"/>
            <a:r>
              <a:rPr lang="en-US" dirty="0" smtClean="0"/>
              <a:t>Q3</a:t>
            </a:r>
          </a:p>
          <a:p>
            <a:pPr algn="ctr"/>
            <a:r>
              <a:rPr lang="en-US" dirty="0" smtClean="0"/>
              <a:t>Gap</a:t>
            </a:r>
            <a:endParaRPr lang="en-US" dirty="0"/>
          </a:p>
        </p:txBody>
      </p:sp>
      <p:sp>
        <p:nvSpPr>
          <p:cNvPr id="16" name="TextBox 15"/>
          <p:cNvSpPr txBox="1"/>
          <p:nvPr/>
        </p:nvSpPr>
        <p:spPr>
          <a:xfrm>
            <a:off x="9494973" y="4796116"/>
            <a:ext cx="562975" cy="646331"/>
          </a:xfrm>
          <a:prstGeom prst="rect">
            <a:avLst/>
          </a:prstGeom>
          <a:noFill/>
        </p:spPr>
        <p:txBody>
          <a:bodyPr wrap="none" rtlCol="0">
            <a:spAutoFit/>
          </a:bodyPr>
          <a:lstStyle/>
          <a:p>
            <a:pPr algn="ctr"/>
            <a:r>
              <a:rPr lang="en-US" dirty="0" smtClean="0"/>
              <a:t>Q5</a:t>
            </a:r>
          </a:p>
          <a:p>
            <a:pPr algn="ctr"/>
            <a:r>
              <a:rPr lang="en-US" dirty="0" smtClean="0"/>
              <a:t>Gap</a:t>
            </a:r>
            <a:endParaRPr lang="en-US" dirty="0"/>
          </a:p>
        </p:txBody>
      </p:sp>
      <p:sp>
        <p:nvSpPr>
          <p:cNvPr id="8" name="Right Arrow 7"/>
          <p:cNvSpPr/>
          <p:nvPr/>
        </p:nvSpPr>
        <p:spPr>
          <a:xfrm rot="16200000">
            <a:off x="859716" y="3380366"/>
            <a:ext cx="2653549" cy="160022"/>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6200000">
            <a:off x="2877517" y="3499148"/>
            <a:ext cx="2433919" cy="160022"/>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6200000">
            <a:off x="4913340" y="3622519"/>
            <a:ext cx="2169242" cy="16002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6200000">
            <a:off x="7003409" y="3799463"/>
            <a:ext cx="1815351" cy="160023"/>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6200000">
            <a:off x="9251565" y="4191207"/>
            <a:ext cx="1049793" cy="160023"/>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99855572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nvPr>
        </p:nvGraphicFramePr>
        <p:xfrm>
          <a:off x="975360" y="0"/>
          <a:ext cx="10241280" cy="649224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rot="16200000">
            <a:off x="-1785257" y="2760252"/>
            <a:ext cx="4016164" cy="369332"/>
          </a:xfrm>
          <a:prstGeom prst="rect">
            <a:avLst/>
          </a:prstGeom>
          <a:noFill/>
        </p:spPr>
        <p:txBody>
          <a:bodyPr wrap="none" rtlCol="0">
            <a:spAutoFit/>
          </a:bodyPr>
          <a:lstStyle/>
          <a:p>
            <a:r>
              <a:rPr lang="en-US" dirty="0" smtClean="0"/>
              <a:t>Visualizing the Race/Ethnicity Equity Gap</a:t>
            </a:r>
            <a:endParaRPr lang="en-US" dirty="0"/>
          </a:p>
        </p:txBody>
      </p:sp>
      <p:sp>
        <p:nvSpPr>
          <p:cNvPr id="4" name="Rectangle 3"/>
          <p:cNvSpPr/>
          <p:nvPr/>
        </p:nvSpPr>
        <p:spPr>
          <a:xfrm>
            <a:off x="3200400" y="457200"/>
            <a:ext cx="8991600" cy="603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p:nvPr/>
        </p:nvCxnSpPr>
        <p:spPr>
          <a:xfrm>
            <a:off x="1554480" y="3611880"/>
            <a:ext cx="1645920" cy="0"/>
          </a:xfrm>
          <a:prstGeom prst="straightConnector1">
            <a:avLst/>
          </a:prstGeom>
          <a:ln w="47625" cap="rnd">
            <a:solidFill>
              <a:srgbClr val="FF000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447800" y="1905000"/>
            <a:ext cx="609600" cy="2202087"/>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3886200" y="1200305"/>
            <a:ext cx="7389447" cy="4438495"/>
            <a:chOff x="3962399" y="819305"/>
            <a:chExt cx="7389447" cy="4438495"/>
          </a:xfrm>
        </p:grpSpPr>
        <p:sp>
          <p:nvSpPr>
            <p:cNvPr id="29" name="TextBox 28"/>
            <p:cNvSpPr txBox="1"/>
            <p:nvPr/>
          </p:nvSpPr>
          <p:spPr>
            <a:xfrm>
              <a:off x="7285851" y="959758"/>
              <a:ext cx="4065995" cy="4247317"/>
            </a:xfrm>
            <a:prstGeom prst="rect">
              <a:avLst/>
            </a:prstGeom>
            <a:noFill/>
          </p:spPr>
          <p:txBody>
            <a:bodyPr wrap="square" rtlCol="0">
              <a:spAutoFit/>
            </a:bodyPr>
            <a:lstStyle/>
            <a:p>
              <a:r>
                <a:rPr lang="en-US" dirty="0" smtClean="0"/>
                <a:t>The length of the bar is based on the difference between the African American/Black population and All Race Ethnicities.</a:t>
              </a:r>
            </a:p>
            <a:p>
              <a:endParaRPr lang="en-US" dirty="0"/>
            </a:p>
            <a:p>
              <a:r>
                <a:rPr lang="en-US" dirty="0" smtClean="0"/>
                <a:t>The red dotted line represents All Race/Ethnicities (as seen in the line graphs) and is the zero point in these graphs.</a:t>
              </a:r>
            </a:p>
            <a:p>
              <a:endParaRPr lang="en-US" dirty="0"/>
            </a:p>
            <a:p>
              <a:r>
                <a:rPr lang="en-US" dirty="0" smtClean="0"/>
                <a:t>Each bar represents the median income quintile and are distinguished by the shade of green (lighter shades are lower median income and darker shades are higher median incomes).</a:t>
              </a:r>
              <a:endParaRPr lang="en-US" dirty="0"/>
            </a:p>
          </p:txBody>
        </p:sp>
        <p:grpSp>
          <p:nvGrpSpPr>
            <p:cNvPr id="31" name="Group 30"/>
            <p:cNvGrpSpPr/>
            <p:nvPr/>
          </p:nvGrpSpPr>
          <p:grpSpPr>
            <a:xfrm>
              <a:off x="3962399" y="819305"/>
              <a:ext cx="3081651" cy="4438495"/>
              <a:chOff x="3962399" y="819305"/>
              <a:chExt cx="3081651" cy="4438495"/>
            </a:xfrm>
          </p:grpSpPr>
          <p:grpSp>
            <p:nvGrpSpPr>
              <p:cNvPr id="28" name="Group 27"/>
              <p:cNvGrpSpPr/>
              <p:nvPr/>
            </p:nvGrpSpPr>
            <p:grpSpPr>
              <a:xfrm>
                <a:off x="3962399" y="819305"/>
                <a:ext cx="3081651" cy="4438495"/>
                <a:chOff x="3962399" y="819305"/>
                <a:chExt cx="3188245" cy="4438495"/>
              </a:xfrm>
            </p:grpSpPr>
            <p:grpSp>
              <p:nvGrpSpPr>
                <p:cNvPr id="20" name="Group 19"/>
                <p:cNvGrpSpPr/>
                <p:nvPr/>
              </p:nvGrpSpPr>
              <p:grpSpPr>
                <a:xfrm>
                  <a:off x="4325895" y="1566007"/>
                  <a:ext cx="1005082" cy="3200399"/>
                  <a:chOff x="3764650" y="2124861"/>
                  <a:chExt cx="430708" cy="1761338"/>
                </a:xfrm>
              </p:grpSpPr>
              <p:pic>
                <p:nvPicPr>
                  <p:cNvPr id="10" name="Picture 9"/>
                  <p:cNvPicPr>
                    <a:picLocks noChangeAspect="1"/>
                  </p:cNvPicPr>
                  <p:nvPr/>
                </p:nvPicPr>
                <p:blipFill rotWithShape="1">
                  <a:blip r:embed="rId3"/>
                  <a:srcRect l="28008" t="41378" r="69647" b="44613"/>
                  <a:stretch/>
                </p:blipFill>
                <p:spPr>
                  <a:xfrm>
                    <a:off x="3764650" y="2124861"/>
                    <a:ext cx="430708" cy="1398482"/>
                  </a:xfrm>
                  <a:prstGeom prst="rect">
                    <a:avLst/>
                  </a:prstGeom>
                </p:spPr>
              </p:pic>
              <p:pic>
                <p:nvPicPr>
                  <p:cNvPr id="15" name="Picture 14"/>
                  <p:cNvPicPr>
                    <a:picLocks noChangeAspect="1"/>
                  </p:cNvPicPr>
                  <p:nvPr/>
                </p:nvPicPr>
                <p:blipFill rotWithShape="1">
                  <a:blip r:embed="rId3"/>
                  <a:srcRect l="29050" t="55724" r="69290" b="41986"/>
                  <a:stretch/>
                </p:blipFill>
                <p:spPr>
                  <a:xfrm>
                    <a:off x="3881033" y="3657600"/>
                    <a:ext cx="304800" cy="228599"/>
                  </a:xfrm>
                  <a:prstGeom prst="rect">
                    <a:avLst/>
                  </a:prstGeom>
                </p:spPr>
              </p:pic>
            </p:grpSp>
            <p:sp>
              <p:nvSpPr>
                <p:cNvPr id="25" name="Right Bracket 24"/>
                <p:cNvSpPr/>
                <p:nvPr/>
              </p:nvSpPr>
              <p:spPr>
                <a:xfrm>
                  <a:off x="5425440" y="2023207"/>
                  <a:ext cx="223876" cy="1897186"/>
                </a:xfrm>
                <a:prstGeom prst="rightBracket">
                  <a:avLst/>
                </a:prstGeom>
                <a:ln w="57150">
                  <a:solidFill>
                    <a:srgbClr val="0099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p:cNvSpPr/>
                <p:nvPr/>
              </p:nvSpPr>
              <p:spPr>
                <a:xfrm>
                  <a:off x="3962399" y="819305"/>
                  <a:ext cx="3188245" cy="4438495"/>
                </a:xfrm>
                <a:prstGeom prst="rect">
                  <a:avLst/>
                </a:prstGeom>
                <a:noFill/>
                <a:ln w="38100">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5728123" y="2760252"/>
                <a:ext cx="1315927" cy="646331"/>
              </a:xfrm>
              <a:prstGeom prst="rect">
                <a:avLst/>
              </a:prstGeom>
              <a:noFill/>
            </p:spPr>
            <p:txBody>
              <a:bodyPr wrap="square" rtlCol="0">
                <a:spAutoFit/>
              </a:bodyPr>
              <a:lstStyle/>
              <a:p>
                <a:pPr algn="ctr"/>
                <a:r>
                  <a:rPr lang="en-US" dirty="0" smtClean="0"/>
                  <a:t>REG Calculation</a:t>
                </a:r>
                <a:endParaRPr lang="en-US" dirty="0"/>
              </a:p>
            </p:txBody>
          </p:sp>
        </p:grpSp>
      </p:grpSp>
      <p:pic>
        <p:nvPicPr>
          <p:cNvPr id="18" name="Picture 17"/>
          <p:cNvPicPr>
            <a:picLocks noChangeAspect="1"/>
          </p:cNvPicPr>
          <p:nvPr/>
        </p:nvPicPr>
        <p:blipFill rotWithShape="1">
          <a:blip r:embed="rId4"/>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205685729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85800" y="1375228"/>
            <a:ext cx="3657600" cy="3958771"/>
          </a:xfrm>
        </p:spPr>
        <p:txBody>
          <a:bodyPr/>
          <a:lstStyle/>
          <a:p>
            <a:pPr marL="0" indent="0">
              <a:buNone/>
            </a:pPr>
            <a:r>
              <a:rPr lang="en-US" u="sng" dirty="0" smtClean="0"/>
              <a:t>Bringing the Science</a:t>
            </a:r>
          </a:p>
          <a:p>
            <a:r>
              <a:rPr lang="en-US" sz="2400" dirty="0" smtClean="0"/>
              <a:t>Dr. </a:t>
            </a:r>
            <a:r>
              <a:rPr lang="en-US" sz="2400" dirty="0" err="1" smtClean="0"/>
              <a:t>Urie</a:t>
            </a:r>
            <a:r>
              <a:rPr lang="en-US" sz="2400" dirty="0" smtClean="0"/>
              <a:t> Bronfenbrenner</a:t>
            </a:r>
          </a:p>
          <a:p>
            <a:r>
              <a:rPr lang="en-US" sz="2400" dirty="0"/>
              <a:t>Dr. Charles </a:t>
            </a:r>
            <a:r>
              <a:rPr lang="en-US" sz="2400" dirty="0" smtClean="0"/>
              <a:t>Bruner</a:t>
            </a:r>
          </a:p>
          <a:p>
            <a:r>
              <a:rPr lang="en-US" sz="2400" dirty="0" smtClean="0"/>
              <a:t>Dr. Neal Halfon</a:t>
            </a:r>
          </a:p>
          <a:p>
            <a:r>
              <a:rPr lang="en-US" sz="2400" dirty="0" smtClean="0"/>
              <a:t>Dr. Magdalena Janus</a:t>
            </a:r>
          </a:p>
          <a:p>
            <a:r>
              <a:rPr lang="en-US" sz="2400" dirty="0" smtClean="0"/>
              <a:t>Dr. Dan </a:t>
            </a:r>
            <a:r>
              <a:rPr lang="en-US" sz="2400" dirty="0" err="1" smtClean="0"/>
              <a:t>Offord</a:t>
            </a:r>
            <a:endParaRPr lang="en-US" sz="2400" dirty="0"/>
          </a:p>
          <a:p>
            <a:r>
              <a:rPr lang="en-US" sz="2400" dirty="0" smtClean="0"/>
              <a:t>john </a:t>
            </a:r>
            <a:r>
              <a:rPr lang="en-US" sz="2400" dirty="0"/>
              <a:t>a. </a:t>
            </a:r>
            <a:r>
              <a:rPr lang="en-US" sz="2400" dirty="0" err="1"/>
              <a:t>powell</a:t>
            </a:r>
            <a:endParaRPr lang="en-US" sz="2400" dirty="0"/>
          </a:p>
          <a:p>
            <a:r>
              <a:rPr lang="en-US" sz="2400" dirty="0"/>
              <a:t>Dr. Robert J. Sampson</a:t>
            </a:r>
          </a:p>
          <a:p>
            <a:r>
              <a:rPr lang="en-US" sz="2400" dirty="0" smtClean="0"/>
              <a:t>Dr. David R. Williams</a:t>
            </a:r>
          </a:p>
          <a:p>
            <a:r>
              <a:rPr lang="en-US" sz="2400" dirty="0" smtClean="0"/>
              <a:t>Dr. Howard </a:t>
            </a:r>
            <a:r>
              <a:rPr lang="en-US" sz="2400" dirty="0" err="1" smtClean="0"/>
              <a:t>Pinderhughes</a:t>
            </a:r>
            <a:endParaRPr lang="en-US" sz="2400" dirty="0" smtClean="0"/>
          </a:p>
        </p:txBody>
      </p:sp>
      <p:sp>
        <p:nvSpPr>
          <p:cNvPr id="4" name="Content Placeholder 3"/>
          <p:cNvSpPr>
            <a:spLocks noGrp="1"/>
          </p:cNvSpPr>
          <p:nvPr>
            <p:ph sz="quarter" idx="11"/>
          </p:nvPr>
        </p:nvSpPr>
        <p:spPr>
          <a:xfrm>
            <a:off x="7696200" y="1371599"/>
            <a:ext cx="4191000" cy="3958771"/>
          </a:xfrm>
        </p:spPr>
        <p:txBody>
          <a:bodyPr/>
          <a:lstStyle/>
          <a:p>
            <a:pPr marL="0" indent="0">
              <a:buNone/>
            </a:pPr>
            <a:r>
              <a:rPr lang="en-US" u="sng" dirty="0" smtClean="0"/>
              <a:t>Bringing the Art</a:t>
            </a:r>
          </a:p>
          <a:p>
            <a:r>
              <a:rPr lang="en-US" dirty="0" smtClean="0"/>
              <a:t>Stevie Wonder</a:t>
            </a:r>
          </a:p>
          <a:p>
            <a:pPr lvl="1"/>
            <a:r>
              <a:rPr lang="en-US" dirty="0" smtClean="0"/>
              <a:t>Living for the City (1973)</a:t>
            </a:r>
          </a:p>
          <a:p>
            <a:r>
              <a:rPr lang="en-US" dirty="0" smtClean="0"/>
              <a:t>Grandmaster Flash and the Furious Five</a:t>
            </a:r>
          </a:p>
          <a:p>
            <a:pPr lvl="1"/>
            <a:r>
              <a:rPr lang="en-US" dirty="0" smtClean="0"/>
              <a:t>The Message (1982)</a:t>
            </a:r>
          </a:p>
          <a:p>
            <a:r>
              <a:rPr lang="en-US" dirty="0" smtClean="0"/>
              <a:t>Ice-T</a:t>
            </a:r>
          </a:p>
          <a:p>
            <a:pPr lvl="1"/>
            <a:r>
              <a:rPr lang="en-US" dirty="0" smtClean="0"/>
              <a:t>Colors (1988)</a:t>
            </a:r>
            <a:endParaRPr lang="en-US" dirty="0"/>
          </a:p>
        </p:txBody>
      </p:sp>
      <p:sp>
        <p:nvSpPr>
          <p:cNvPr id="2" name="Title 1"/>
          <p:cNvSpPr>
            <a:spLocks noGrp="1"/>
          </p:cNvSpPr>
          <p:nvPr>
            <p:ph type="title"/>
          </p:nvPr>
        </p:nvSpPr>
        <p:spPr/>
        <p:txBody>
          <a:bodyPr/>
          <a:lstStyle/>
          <a:p>
            <a:r>
              <a:rPr lang="en-US" dirty="0" smtClean="0"/>
              <a:t>Acknowledgements</a:t>
            </a:r>
            <a:endParaRPr lang="en-US" dirty="0"/>
          </a:p>
        </p:txBody>
      </p:sp>
      <p:pic>
        <p:nvPicPr>
          <p:cNvPr id="1026" name="Picture 2" descr="Image result for brain and music"/>
          <p:cNvPicPr>
            <a:picLocks noChangeAspect="1" noChangeArrowheads="1"/>
          </p:cNvPicPr>
          <p:nvPr/>
        </p:nvPicPr>
        <p:blipFill rotWithShape="1">
          <a:blip r:embed="rId2">
            <a:extLst>
              <a:ext uri="{28A0092B-C50C-407E-A947-70E740481C1C}">
                <a14:useLocalDpi xmlns:a14="http://schemas.microsoft.com/office/drawing/2010/main" val="0"/>
              </a:ext>
            </a:extLst>
          </a:blip>
          <a:srcRect l="26733" t="13600" r="9267" b="9600"/>
          <a:stretch/>
        </p:blipFill>
        <p:spPr bwMode="auto">
          <a:xfrm>
            <a:off x="4221079" y="1375228"/>
            <a:ext cx="3467100" cy="41605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359695155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half" idx="2"/>
            <p:extLst/>
          </p:nvPr>
        </p:nvGraphicFramePr>
        <p:xfrm>
          <a:off x="1" y="0"/>
          <a:ext cx="12192000" cy="6857999"/>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375661265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2"/>
            <p:extLst/>
          </p:nvPr>
        </p:nvGraphicFramePr>
        <p:xfrm>
          <a:off x="1" y="0"/>
          <a:ext cx="12192000" cy="6857999"/>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76024943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nvPr>
        </p:nvGraphicFramePr>
        <p:xfrm>
          <a:off x="1" y="0"/>
          <a:ext cx="12192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18069155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nvPr>
        </p:nvGraphicFramePr>
        <p:xfrm>
          <a:off x="1" y="0"/>
          <a:ext cx="12192000" cy="6857999"/>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256549428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nvPr>
        </p:nvGraphicFramePr>
        <p:xfrm>
          <a:off x="1" y="0"/>
          <a:ext cx="12192000" cy="6857999"/>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369771014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2"/>
            <p:extLst/>
          </p:nvPr>
        </p:nvGraphicFramePr>
        <p:xfrm>
          <a:off x="1" y="0"/>
          <a:ext cx="12192000" cy="6858000"/>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41894440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2743200"/>
            <a:ext cx="10058400" cy="31242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smtClean="0"/>
              <a:t>“Health Systems are in the midst of a transformation from the 1.0 version that was focused on prolonging life through acute care, injuries, and infectious diseases, to the currently evolving 2.0 systems that is focused primarily on avoiding disability though chronic disease treatment and management, to the 3.0 system that will optimize the health of all through a broad approach that recognizes the social and environmental influences on the development of health and disease. Moving from the 2.0 to aspirational 3.0 system will require not just incremental improvements, but disruptive and transformative innovations.”</a:t>
            </a:r>
            <a:r>
              <a:rPr lang="en-US" sz="2400" dirty="0"/>
              <a:t/>
            </a:r>
            <a:br>
              <a:rPr lang="en-US" sz="2400" dirty="0"/>
            </a:br>
            <a:r>
              <a:rPr lang="en-US" sz="2400" dirty="0"/>
              <a:t> </a:t>
            </a:r>
            <a:r>
              <a:rPr lang="en-US" sz="2400" i="1" dirty="0"/>
              <a:t>- </a:t>
            </a:r>
            <a:r>
              <a:rPr lang="en-US" sz="2400" i="1" dirty="0" smtClean="0"/>
              <a:t>Neal Halfon</a:t>
            </a:r>
            <a:endParaRPr lang="en-US" sz="2400" i="1" dirty="0"/>
          </a:p>
        </p:txBody>
      </p:sp>
      <p:sp>
        <p:nvSpPr>
          <p:cNvPr id="3" name="Rectangle 2"/>
          <p:cNvSpPr/>
          <p:nvPr/>
        </p:nvSpPr>
        <p:spPr>
          <a:xfrm>
            <a:off x="838200" y="1981200"/>
            <a:ext cx="105156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3627884" y="731519"/>
            <a:ext cx="4936288" cy="646331"/>
          </a:xfrm>
          <a:prstGeom prst="rect">
            <a:avLst/>
          </a:prstGeom>
          <a:noFill/>
        </p:spPr>
        <p:txBody>
          <a:bodyPr wrap="none" rtlCol="0">
            <a:spAutoFit/>
          </a:bodyPr>
          <a:lstStyle/>
          <a:p>
            <a:pPr algn="ctr"/>
            <a:r>
              <a:rPr lang="en-US" sz="3600" dirty="0" smtClean="0"/>
              <a:t>Part 5: All Children Thrive</a:t>
            </a:r>
            <a:endParaRPr lang="en-US" dirty="0"/>
          </a:p>
        </p:txBody>
      </p:sp>
      <p:pic>
        <p:nvPicPr>
          <p:cNvPr id="6" name="Picture 5"/>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9282354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691" b="6154"/>
          <a:stretch/>
        </p:blipFill>
        <p:spPr>
          <a:xfrm>
            <a:off x="-1524000" y="19050"/>
            <a:ext cx="15240000" cy="7112000"/>
          </a:xfrm>
          <a:prstGeom prst="rect">
            <a:avLst/>
          </a:prstGeom>
        </p:spPr>
      </p:pic>
      <p:pic>
        <p:nvPicPr>
          <p:cNvPr id="5" name="Picture 4"/>
          <p:cNvPicPr>
            <a:picLocks noChangeAspect="1"/>
          </p:cNvPicPr>
          <p:nvPr/>
        </p:nvPicPr>
        <p:blipFill rotWithShape="1">
          <a:blip r:embed="rId3"/>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376123333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 - California</a:t>
            </a:r>
            <a:endParaRPr lang="en-US" dirty="0"/>
          </a:p>
        </p:txBody>
      </p:sp>
      <p:sp>
        <p:nvSpPr>
          <p:cNvPr id="3" name="Content Placeholder 2"/>
          <p:cNvSpPr>
            <a:spLocks noGrp="1"/>
          </p:cNvSpPr>
          <p:nvPr>
            <p:ph sz="quarter" idx="10"/>
          </p:nvPr>
        </p:nvSpPr>
        <p:spPr/>
        <p:txBody>
          <a:bodyPr/>
          <a:lstStyle/>
          <a:p>
            <a:r>
              <a:rPr lang="en-US" dirty="0" smtClean="0"/>
              <a:t>Response to troubling trends in CA</a:t>
            </a:r>
          </a:p>
          <a:p>
            <a:pPr lvl="1"/>
            <a:r>
              <a:rPr lang="en-US" dirty="0" smtClean="0"/>
              <a:t>30% of adolescents report feelings of depression</a:t>
            </a:r>
          </a:p>
          <a:p>
            <a:pPr lvl="1"/>
            <a:r>
              <a:rPr lang="en-US" dirty="0" smtClean="0"/>
              <a:t>Rate of mental health related hospitalizations for youth increasing 50% since 2007</a:t>
            </a:r>
          </a:p>
          <a:p>
            <a:pPr lvl="1"/>
            <a:r>
              <a:rPr lang="en-US" dirty="0" smtClean="0"/>
              <a:t>Rate of self-reported mental health needs among adolescents increasing by 61% since 2005</a:t>
            </a:r>
          </a:p>
          <a:p>
            <a:r>
              <a:rPr lang="en-US" dirty="0" smtClean="0"/>
              <a:t>Many of these are related to Adverse Childhood Experiences (ACEs)</a:t>
            </a:r>
          </a:p>
          <a:p>
            <a:r>
              <a:rPr lang="en-US" dirty="0" smtClean="0"/>
              <a:t> </a:t>
            </a:r>
            <a:r>
              <a:rPr lang="en-US" dirty="0"/>
              <a:t>All Children Thrive (ACT) movement offers a statewide strategic agenda to measurably and sustainably reduce the lifelong corrosive effects of childhood poverty and inequality</a:t>
            </a:r>
          </a:p>
          <a:p>
            <a:endParaRPr lang="en-US" dirty="0"/>
          </a:p>
        </p:txBody>
      </p:sp>
      <p:pic>
        <p:nvPicPr>
          <p:cNvPr id="4" name="Picture 3"/>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392823306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Strategy</a:t>
            </a:r>
            <a:endParaRPr lang="en-US" dirty="0"/>
          </a:p>
        </p:txBody>
      </p:sp>
      <p:sp>
        <p:nvSpPr>
          <p:cNvPr id="3" name="Content Placeholder 2"/>
          <p:cNvSpPr>
            <a:spLocks noGrp="1"/>
          </p:cNvSpPr>
          <p:nvPr>
            <p:ph sz="quarter" idx="10"/>
          </p:nvPr>
        </p:nvSpPr>
        <p:spPr/>
        <p:txBody>
          <a:bodyPr/>
          <a:lstStyle/>
          <a:p>
            <a:r>
              <a:rPr lang="en-US" dirty="0" smtClean="0"/>
              <a:t>$10 M allocation from CA Legislature (CDPH, Community Partners, </a:t>
            </a:r>
            <a:r>
              <a:rPr lang="en-US" dirty="0" err="1" smtClean="0"/>
              <a:t>PHAdvocates</a:t>
            </a:r>
            <a:r>
              <a:rPr lang="en-US" dirty="0" smtClean="0"/>
              <a:t>, UCLA Center for Healthier Children, Families, &amp; Communities</a:t>
            </a:r>
          </a:p>
          <a:p>
            <a:r>
              <a:rPr lang="en-US" dirty="0" smtClean="0"/>
              <a:t>Designed by a team of national and international experts, incubated over 5 years in a number of cities across the country</a:t>
            </a:r>
          </a:p>
          <a:p>
            <a:r>
              <a:rPr lang="en-US" dirty="0" smtClean="0"/>
              <a:t>Three-year, equity-focused, community-driven initiative, takes a city approach, supporting families through evidence-based programs and services that build community resilience, reduced adversity and trauma, and advance the conditions that allow all children to thrive</a:t>
            </a:r>
          </a:p>
          <a:p>
            <a:pPr marL="457200" lvl="1" indent="0">
              <a:buNone/>
            </a:pPr>
            <a:r>
              <a:rPr lang="en-US" dirty="0" smtClean="0"/>
              <a:t>				</a:t>
            </a:r>
          </a:p>
          <a:p>
            <a:pPr marL="457200" lvl="1" indent="0">
              <a:buNone/>
            </a:pPr>
            <a:r>
              <a:rPr lang="en-US" dirty="0"/>
              <a:t>	</a:t>
            </a:r>
            <a:r>
              <a:rPr lang="en-US" dirty="0" smtClean="0"/>
              <a:t>					                                     </a:t>
            </a:r>
            <a:r>
              <a:rPr lang="en-US" sz="3600" dirty="0" smtClean="0"/>
              <a:t>… stay tuned!</a:t>
            </a:r>
            <a:endParaRPr lang="en-US" sz="3600" dirty="0"/>
          </a:p>
        </p:txBody>
      </p:sp>
      <p:pic>
        <p:nvPicPr>
          <p:cNvPr id="4" name="Picture 3"/>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3814758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more thing…</a:t>
            </a:r>
            <a:endParaRPr lang="en-US" dirty="0"/>
          </a:p>
        </p:txBody>
      </p:sp>
      <p:sp>
        <p:nvSpPr>
          <p:cNvPr id="3" name="Content Placeholder 2"/>
          <p:cNvSpPr>
            <a:spLocks noGrp="1"/>
          </p:cNvSpPr>
          <p:nvPr>
            <p:ph sz="quarter" idx="10"/>
          </p:nvPr>
        </p:nvSpPr>
        <p:spPr/>
        <p:txBody>
          <a:bodyPr/>
          <a:lstStyle/>
          <a:p>
            <a:r>
              <a:rPr lang="en-US" dirty="0"/>
              <a:t>These data and information are presented with humility – answers to our questions will likely lead to more questions</a:t>
            </a:r>
          </a:p>
          <a:p>
            <a:r>
              <a:rPr lang="en-US" dirty="0" smtClean="0"/>
              <a:t>Before </a:t>
            </a:r>
            <a:r>
              <a:rPr lang="en-US" dirty="0"/>
              <a:t>we begin, we want to activate your neuroplasticity – brain calisthenics</a:t>
            </a:r>
          </a:p>
          <a:p>
            <a:r>
              <a:rPr lang="en-US" dirty="0" smtClean="0"/>
              <a:t>Would </a:t>
            </a:r>
            <a:r>
              <a:rPr lang="en-US" dirty="0"/>
              <a:t>like to orient you to 3 conceptual pillars to help you on your own journeys</a:t>
            </a:r>
          </a:p>
          <a:p>
            <a:pPr lvl="1"/>
            <a:r>
              <a:rPr lang="en-US" dirty="0"/>
              <a:t>Think Spatially</a:t>
            </a:r>
          </a:p>
          <a:p>
            <a:pPr lvl="1"/>
            <a:r>
              <a:rPr lang="en-US" dirty="0"/>
              <a:t>Act Locally</a:t>
            </a:r>
          </a:p>
          <a:p>
            <a:pPr lvl="1"/>
            <a:r>
              <a:rPr lang="en-US" dirty="0"/>
              <a:t>Learn Collectively</a:t>
            </a:r>
          </a:p>
          <a:p>
            <a:endParaRPr lang="en-US" dirty="0"/>
          </a:p>
        </p:txBody>
      </p:sp>
      <p:pic>
        <p:nvPicPr>
          <p:cNvPr id="4" name="Picture 3"/>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305355621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Question 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31866"/>
            <a:ext cx="23790645" cy="6889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68104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066800" y="2743200"/>
            <a:ext cx="10058400" cy="31242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2400" dirty="0" smtClean="0"/>
              <a:t>“So long as these kinds of inequalities persist, all of us who are given expensive educations have to live with the knowledge that our victories are contaminated because the game has been rigged to our advantage.”</a:t>
            </a:r>
            <a:br>
              <a:rPr lang="en-US" sz="2400" dirty="0" smtClean="0"/>
            </a:br>
            <a:r>
              <a:rPr lang="en-US" sz="2400" dirty="0" smtClean="0"/>
              <a:t> </a:t>
            </a:r>
            <a:r>
              <a:rPr lang="en-US" sz="2400" i="1" dirty="0" smtClean="0"/>
              <a:t>- Jonathan </a:t>
            </a:r>
            <a:r>
              <a:rPr lang="en-US" sz="2400" i="1" dirty="0" err="1" smtClean="0"/>
              <a:t>Kozol</a:t>
            </a:r>
          </a:p>
          <a:p>
            <a:pPr marL="0" indent="0" algn="ctr">
              <a:buFont typeface="Arial"/>
              <a:buNone/>
            </a:pPr>
            <a:endParaRPr lang="en-US" sz="2400" i="1" dirty="0" smtClean="0"/>
          </a:p>
          <a:p>
            <a:pPr marL="0" indent="0">
              <a:buFont typeface="Arial"/>
              <a:buNone/>
            </a:pPr>
            <a:endParaRPr lang="en-US" dirty="0"/>
          </a:p>
        </p:txBody>
      </p:sp>
      <p:sp>
        <p:nvSpPr>
          <p:cNvPr id="3" name="Rectangle 2"/>
          <p:cNvSpPr/>
          <p:nvPr/>
        </p:nvSpPr>
        <p:spPr>
          <a:xfrm>
            <a:off x="838200" y="1981200"/>
            <a:ext cx="105156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1969870" y="731519"/>
            <a:ext cx="8252259" cy="923330"/>
          </a:xfrm>
          <a:prstGeom prst="rect">
            <a:avLst/>
          </a:prstGeom>
          <a:noFill/>
        </p:spPr>
        <p:txBody>
          <a:bodyPr wrap="none" rtlCol="0">
            <a:spAutoFit/>
          </a:bodyPr>
          <a:lstStyle/>
          <a:p>
            <a:pPr algn="ctr"/>
            <a:r>
              <a:rPr lang="en-US" sz="3600" dirty="0" smtClean="0"/>
              <a:t>Part 1: </a:t>
            </a:r>
            <a:r>
              <a:rPr lang="en-US" sz="3600" dirty="0"/>
              <a:t>Epidemiological Review of Adversity</a:t>
            </a:r>
          </a:p>
          <a:p>
            <a:endParaRPr lang="en-US" dirty="0"/>
          </a:p>
        </p:txBody>
      </p:sp>
      <p:pic>
        <p:nvPicPr>
          <p:cNvPr id="6" name="Picture 5"/>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1509679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Causes of Adversity in Childhood</a:t>
            </a:r>
            <a:endParaRPr lang="en-US" dirty="0"/>
          </a:p>
        </p:txBody>
      </p:sp>
      <p:sp>
        <p:nvSpPr>
          <p:cNvPr id="3" name="Content Placeholder 2"/>
          <p:cNvSpPr>
            <a:spLocks noGrp="1"/>
          </p:cNvSpPr>
          <p:nvPr>
            <p:ph sz="quarter" idx="10"/>
          </p:nvPr>
        </p:nvSpPr>
        <p:spPr/>
        <p:txBody>
          <a:bodyPr/>
          <a:lstStyle/>
          <a:p>
            <a:r>
              <a:rPr lang="en-US" altLang="en-US" dirty="0"/>
              <a:t>Poverty, social isolation, marginalization, exclusion and inequality</a:t>
            </a:r>
          </a:p>
          <a:p>
            <a:r>
              <a:rPr lang="en-US" altLang="en-US" dirty="0"/>
              <a:t>Racism, discrimination, </a:t>
            </a:r>
          </a:p>
          <a:p>
            <a:r>
              <a:rPr lang="en-US" altLang="en-US" dirty="0"/>
              <a:t>Family dysfunction, conflict, &amp; despair</a:t>
            </a:r>
          </a:p>
          <a:p>
            <a:r>
              <a:rPr lang="en-US" altLang="en-US" dirty="0"/>
              <a:t>Untreated, uncontrolled mental health problems </a:t>
            </a:r>
          </a:p>
          <a:p>
            <a:r>
              <a:rPr lang="en-US" altLang="en-US" dirty="0"/>
              <a:t>Drug, alcohol and other substance abuse issues </a:t>
            </a:r>
          </a:p>
          <a:p>
            <a:r>
              <a:rPr lang="en-US" altLang="en-US" dirty="0"/>
              <a:t>Natural disasters, extreme weather events </a:t>
            </a:r>
          </a:p>
          <a:p>
            <a:r>
              <a:rPr lang="en-US" altLang="en-US" dirty="0"/>
              <a:t>Unforeseen &amp; uncontrollable family separations, divorce  </a:t>
            </a:r>
          </a:p>
          <a:p>
            <a:r>
              <a:rPr lang="en-US" altLang="en-US" dirty="0"/>
              <a:t>Death of parents, family member</a:t>
            </a:r>
          </a:p>
          <a:p>
            <a:endParaRPr lang="en-US" dirty="0"/>
          </a:p>
        </p:txBody>
      </p:sp>
      <p:pic>
        <p:nvPicPr>
          <p:cNvPr id="5" name="Picture 4"/>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8940473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Drivers of New Forms of Adversity</a:t>
            </a:r>
            <a:endParaRPr lang="en-US" dirty="0"/>
          </a:p>
        </p:txBody>
      </p:sp>
      <p:sp>
        <p:nvSpPr>
          <p:cNvPr id="3" name="Content Placeholder 2"/>
          <p:cNvSpPr>
            <a:spLocks noGrp="1"/>
          </p:cNvSpPr>
          <p:nvPr>
            <p:ph sz="quarter" idx="10"/>
          </p:nvPr>
        </p:nvSpPr>
        <p:spPr/>
        <p:txBody>
          <a:bodyPr/>
          <a:lstStyle/>
          <a:p>
            <a:pPr marL="341650" indent="-341650" defTabSz="911072">
              <a:defRPr/>
            </a:pPr>
            <a:r>
              <a:rPr lang="en-US" sz="2400" dirty="0"/>
              <a:t>Change of age </a:t>
            </a:r>
            <a:r>
              <a:rPr lang="en-US" sz="1200" dirty="0"/>
              <a:t>(economies/ production ecosystems)</a:t>
            </a:r>
          </a:p>
          <a:p>
            <a:pPr marL="740244" lvl="1" indent="-284706" defTabSz="911072">
              <a:defRPr/>
            </a:pPr>
            <a:r>
              <a:rPr lang="en-US" sz="2000" dirty="0"/>
              <a:t> agriculture&gt; industrial&gt; IT </a:t>
            </a:r>
          </a:p>
          <a:p>
            <a:pPr marL="341650" indent="-341650" defTabSz="911072">
              <a:defRPr/>
            </a:pPr>
            <a:r>
              <a:rPr lang="en-US" sz="2400" dirty="0"/>
              <a:t>Major disruptions in our social ecosystems</a:t>
            </a:r>
          </a:p>
          <a:p>
            <a:pPr marL="740244" lvl="1" indent="-284706" defTabSz="911072">
              <a:defRPr/>
            </a:pPr>
            <a:r>
              <a:rPr lang="en-US" sz="2000" dirty="0"/>
              <a:t> cultural forms, value streams, production models, relationship to environment/planet</a:t>
            </a:r>
          </a:p>
          <a:p>
            <a:pPr marL="341650" indent="-341650" defTabSz="911072">
              <a:defRPr/>
            </a:pPr>
            <a:r>
              <a:rPr lang="en-US" sz="2400" dirty="0"/>
              <a:t>Accelerators of change </a:t>
            </a:r>
          </a:p>
          <a:p>
            <a:pPr marL="740244" lvl="1" indent="-284706" defTabSz="911072">
              <a:defRPr/>
            </a:pPr>
            <a:r>
              <a:rPr lang="en-US" sz="2000" dirty="0"/>
              <a:t>Globalization X Technology X Climate Change</a:t>
            </a:r>
          </a:p>
          <a:p>
            <a:pPr marL="740244" lvl="1" indent="-284706" defTabSz="911072">
              <a:defRPr/>
            </a:pPr>
            <a:r>
              <a:rPr lang="en-US" sz="2000" dirty="0"/>
              <a:t>Other Megatrends – urbanization, inequality, migration</a:t>
            </a:r>
          </a:p>
          <a:p>
            <a:pPr marL="341650" indent="-341650" defTabSz="911072">
              <a:defRPr/>
            </a:pPr>
            <a:r>
              <a:rPr lang="en-US" sz="2400" dirty="0"/>
              <a:t>Speed of change accelerating </a:t>
            </a:r>
            <a:r>
              <a:rPr lang="en-US" sz="1400" dirty="0"/>
              <a:t>(faster than we can adapt to; disease and disability due to adaptive failures)</a:t>
            </a:r>
          </a:p>
          <a:p>
            <a:pPr marL="341650" indent="-341650" defTabSz="911072">
              <a:defRPr/>
            </a:pPr>
            <a:r>
              <a:rPr lang="en-US" sz="2400" dirty="0">
                <a:solidFill>
                  <a:prstClr val="black"/>
                </a:solidFill>
              </a:rPr>
              <a:t>Mismatches -- Human development&gt; Family Development&gt; Community Development&gt; Economic Development </a:t>
            </a:r>
          </a:p>
          <a:p>
            <a:pPr marL="341650" indent="-341650" defTabSz="911072">
              <a:defRPr/>
            </a:pPr>
            <a:r>
              <a:rPr lang="en-US" sz="2400" dirty="0">
                <a:solidFill>
                  <a:prstClr val="black"/>
                </a:solidFill>
              </a:rPr>
              <a:t>Disruptive  conflicts, changing </a:t>
            </a:r>
            <a:r>
              <a:rPr lang="en-US" sz="2400" dirty="0" err="1">
                <a:solidFill>
                  <a:prstClr val="black"/>
                </a:solidFill>
              </a:rPr>
              <a:t>lifecourse</a:t>
            </a:r>
            <a:r>
              <a:rPr lang="en-US" sz="2400" dirty="0">
                <a:solidFill>
                  <a:prstClr val="black"/>
                </a:solidFill>
              </a:rPr>
              <a:t> pathways, instability, insecurity,  are here to stay </a:t>
            </a:r>
          </a:p>
          <a:p>
            <a:endParaRPr lang="en-US" dirty="0"/>
          </a:p>
        </p:txBody>
      </p:sp>
      <p:pic>
        <p:nvPicPr>
          <p:cNvPr id="5" name="Picture 4"/>
          <p:cNvPicPr>
            <a:picLocks noChangeAspect="1"/>
          </p:cNvPicPr>
          <p:nvPr/>
        </p:nvPicPr>
        <p:blipFill rotWithShape="1">
          <a:blip r:embed="rId2"/>
          <a:srcRect l="6250" t="11569" r="48750" b="75098"/>
          <a:stretch/>
        </p:blipFill>
        <p:spPr>
          <a:xfrm>
            <a:off x="9771522" y="6477000"/>
            <a:ext cx="2420477" cy="381000"/>
          </a:xfrm>
          <a:prstGeom prst="rect">
            <a:avLst/>
          </a:prstGeom>
        </p:spPr>
      </p:pic>
    </p:spTree>
    <p:extLst>
      <p:ext uri="{BB962C8B-B14F-4D97-AF65-F5344CB8AC3E}">
        <p14:creationId xmlns:p14="http://schemas.microsoft.com/office/powerpoint/2010/main" val="9574633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Override>
</file>

<file path=ppt/theme/themeOverride2.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Override>
</file>

<file path=ppt/theme/themeOverride3.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Override>
</file>

<file path=ppt/theme/themeOverride4.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Override>
</file>

<file path=ppt/theme/themeOverride5.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Override>
</file>

<file path=ppt/theme/themeOverride6.xml><?xml version="1.0" encoding="utf-8"?>
<a:themeOverride xmlns:a="http://schemas.openxmlformats.org/drawingml/2006/main">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Override>
</file>

<file path=docProps/app.xml><?xml version="1.0" encoding="utf-8"?>
<Properties xmlns="http://schemas.openxmlformats.org/officeDocument/2006/extended-properties" xmlns:vt="http://schemas.openxmlformats.org/officeDocument/2006/docPropsVTypes">
  <TotalTime>20354</TotalTime>
  <Words>3085</Words>
  <Application>Microsoft Macintosh PowerPoint</Application>
  <PresentationFormat>Custom</PresentationFormat>
  <Paragraphs>421</Paragraphs>
  <Slides>60</Slides>
  <Notes>9</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PowerPoint Presentation</vt:lpstr>
      <vt:lpstr>Before we begin…</vt:lpstr>
      <vt:lpstr>Special Thanks</vt:lpstr>
      <vt:lpstr>Outline for Today</vt:lpstr>
      <vt:lpstr>Acknowledgements</vt:lpstr>
      <vt:lpstr>One more thing…</vt:lpstr>
      <vt:lpstr>PowerPoint Presentation</vt:lpstr>
      <vt:lpstr>Traditional Causes of Adversity in Childhood</vt:lpstr>
      <vt:lpstr>Deep Drivers of New Forms of Adversity</vt:lpstr>
      <vt:lpstr>Changing Pattern of the Epidemiology of Adversity</vt:lpstr>
      <vt:lpstr>Challenging Times for Children &amp; their Future Health</vt:lpstr>
      <vt:lpstr>PowerPoint Presentation</vt:lpstr>
      <vt:lpstr>Neighborhoods are key units of change</vt:lpstr>
      <vt:lpstr>Population Measures and the Importance of Place</vt:lpstr>
      <vt:lpstr>It’s Time to Rethink</vt:lpstr>
      <vt:lpstr>Marginal Risk Strategies Used to be More Viable When Risks were Normally Distributed</vt:lpstr>
      <vt:lpstr>Now that Risk Distribution is Skewed Population Strategies are Needed to Shift the Population Curve</vt:lpstr>
      <vt:lpstr>Life Course Development</vt:lpstr>
      <vt:lpstr>What does this look like at the neighborhood level?</vt:lpstr>
      <vt:lpstr>This raises questions around equity…</vt:lpstr>
      <vt:lpstr>PowerPoint Presentation</vt:lpstr>
      <vt:lpstr>EDI Characteristic Highlights</vt:lpstr>
      <vt:lpstr>5 Developmental Domains</vt:lpstr>
      <vt:lpstr>Population</vt:lpstr>
      <vt:lpstr>PowerPoint Presentation</vt:lpstr>
      <vt:lpstr>Conceptual Framework: Important Dimensions to Consider in Developing Your Data Systems</vt:lpstr>
      <vt:lpstr>Caution about Using Population Outcomes without Contextual Data</vt:lpstr>
      <vt:lpstr>Overview of the Neighborhood Risk Index (NRI)</vt:lpstr>
      <vt:lpstr>Neighborhood Classification</vt:lpstr>
      <vt:lpstr>Mapping Spatial Inequity</vt:lpstr>
      <vt:lpstr>Neighborhood Risk Index (NRI) Performance by EDI Domain</vt:lpstr>
      <vt:lpstr>Mapping Bruner’s Index with the EDI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Revised Analyses Can Compare Expected Outcomes Based on Local Context – and provide a way to facilitate cross site learning and dialogue</vt:lpstr>
      <vt:lpstr>Graphing Racial Inequity</vt:lpstr>
      <vt:lpstr>PowerPoint Presentation</vt:lpstr>
      <vt:lpstr>So – The question about race/ethnicity…</vt:lpstr>
      <vt:lpstr>PowerPoint Presentation</vt:lpstr>
      <vt:lpstr>Calculating Race/Ethnicity Equity Gap (REG)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 - California</vt:lpstr>
      <vt:lpstr>The Strategy</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kristy jennings</dc:creator>
  <cp:lastModifiedBy>Natalie Stets</cp:lastModifiedBy>
  <cp:revision>203</cp:revision>
  <cp:lastPrinted>2018-07-27T00:06:34Z</cp:lastPrinted>
  <dcterms:created xsi:type="dcterms:W3CDTF">2017-05-15T21:42:09Z</dcterms:created>
  <dcterms:modified xsi:type="dcterms:W3CDTF">2019-09-30T19:40:13Z</dcterms:modified>
</cp:coreProperties>
</file>